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6.xml" ContentType="application/vnd.openxmlformats-officedocument.presentationml.notesSlide+xml"/>
  <Override PartName="/ppt/tags/tag10.xml" ContentType="application/vnd.openxmlformats-officedocument.presentationml.tags+xml"/>
  <Override PartName="/ppt/notesSlides/notesSlide7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270" r:id="rId2"/>
    <p:sldId id="257" r:id="rId3"/>
    <p:sldId id="258" r:id="rId4"/>
    <p:sldId id="294" r:id="rId5"/>
    <p:sldId id="259" r:id="rId6"/>
    <p:sldId id="260" r:id="rId7"/>
    <p:sldId id="266" r:id="rId8"/>
    <p:sldId id="262" r:id="rId9"/>
    <p:sldId id="263" r:id="rId10"/>
    <p:sldId id="265" r:id="rId11"/>
    <p:sldId id="271" r:id="rId12"/>
    <p:sldId id="272" r:id="rId13"/>
    <p:sldId id="273" r:id="rId14"/>
    <p:sldId id="274" r:id="rId15"/>
    <p:sldId id="275" r:id="rId16"/>
    <p:sldId id="276" r:id="rId17"/>
    <p:sldId id="295" r:id="rId18"/>
    <p:sldId id="277" r:id="rId19"/>
    <p:sldId id="278" r:id="rId20"/>
    <p:sldId id="279" r:id="rId21"/>
    <p:sldId id="280" r:id="rId22"/>
    <p:sldId id="281" r:id="rId23"/>
    <p:sldId id="282" r:id="rId24"/>
    <p:sldId id="284" r:id="rId25"/>
    <p:sldId id="285" r:id="rId26"/>
    <p:sldId id="286" r:id="rId27"/>
    <p:sldId id="293" r:id="rId28"/>
    <p:sldId id="264" r:id="rId29"/>
    <p:sldId id="289" r:id="rId30"/>
    <p:sldId id="287" r:id="rId31"/>
    <p:sldId id="291" r:id="rId32"/>
    <p:sldId id="288" r:id="rId33"/>
    <p:sldId id="290" r:id="rId34"/>
    <p:sldId id="292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9" autoAdjust="0"/>
    <p:restoredTop sz="95356" autoAdjust="0"/>
  </p:normalViewPr>
  <p:slideViewPr>
    <p:cSldViewPr snapToGrid="0" showGuides="1">
      <p:cViewPr varScale="1">
        <p:scale>
          <a:sx n="83" d="100"/>
          <a:sy n="83" d="100"/>
        </p:scale>
        <p:origin x="643" y="5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92" d="100"/>
          <a:sy n="92" d="100"/>
        </p:scale>
        <p:origin x="3732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CEAAF3-9831-450B-8D59-2C09DB96C8FC}" type="datetimeFigureOut">
              <a:rPr lang="en-US"/>
              <a:t>10/18/2016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834459-7356-44BF-850D-8B30C4FB3B6B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690165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50CD79-FC16-4410-AB61-17F26E6D3BC8}" type="datetimeFigureOut">
              <a:rPr lang="en-US"/>
              <a:t>10/18/2016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3C37BE-C303-496D-B5CD-85F2937540FC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50842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8053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8100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2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8916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4670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68941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1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A3C37BE-C303-496D-B5CD-85F2937540F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5609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1009650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898" y="4511784"/>
            <a:ext cx="10096501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11" name="Picture 10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4445" y="0"/>
            <a:ext cx="1747524" cy="2292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56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654671" y="1600199"/>
            <a:ext cx="6430912" cy="4572001"/>
          </a:xfrm>
        </p:spPr>
        <p:txBody>
          <a:bodyPr tIns="118872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396996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9637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2076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72600" y="365125"/>
            <a:ext cx="1714500" cy="5811838"/>
          </a:xfrm>
        </p:spPr>
        <p:txBody>
          <a:bodyPr vert="eaVert"/>
          <a:lstStyle/>
          <a:p>
            <a:r>
              <a:rPr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04900" y="365125"/>
            <a:ext cx="8098896" cy="5811838"/>
          </a:xfrm>
        </p:spPr>
        <p:txBody>
          <a:bodyPr vert="eaVert"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grpSp>
        <p:nvGrpSpPr>
          <p:cNvPr id="7" name="Group 6"/>
          <p:cNvGrpSpPr/>
          <p:nvPr/>
        </p:nvGrpSpPr>
        <p:grpSpPr>
          <a:xfrm rot="5400000">
            <a:off x="6514047" y="3228843"/>
            <a:ext cx="5632704" cy="84403"/>
            <a:chOff x="1073150" y="1219201"/>
            <a:chExt cx="10058400" cy="63125"/>
          </a:xfrm>
        </p:grpSpPr>
        <p:cxnSp>
          <p:nvCxnSpPr>
            <p:cNvPr id="8" name="Straight Connector 7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45927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8687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 rot="10800000">
            <a:off x="0" y="5645510"/>
            <a:ext cx="12192000" cy="63125"/>
            <a:chOff x="507492" y="1501519"/>
            <a:chExt cx="8129016" cy="6312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0" y="1143000"/>
            <a:ext cx="12192000" cy="63125"/>
            <a:chOff x="507492" y="1501519"/>
            <a:chExt cx="8129016" cy="63125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507492" y="1564644"/>
              <a:ext cx="8129016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07492" y="1501519"/>
              <a:ext cx="8129016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Rectangle 6"/>
          <p:cNvSpPr/>
          <p:nvPr/>
        </p:nvSpPr>
        <p:spPr>
          <a:xfrm>
            <a:off x="0" y="5778124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Rectangle 7"/>
          <p:cNvSpPr/>
          <p:nvPr/>
        </p:nvSpPr>
        <p:spPr>
          <a:xfrm>
            <a:off x="0" y="0"/>
            <a:ext cx="12192000" cy="107987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4900" y="2292094"/>
            <a:ext cx="5734050" cy="2219691"/>
          </a:xfrm>
        </p:spPr>
        <p:txBody>
          <a:bodyPr anchor="ctr">
            <a:normAutofit/>
          </a:bodyPr>
          <a:lstStyle>
            <a:lvl1pPr algn="l">
              <a:defRPr sz="4400" cap="all" baseline="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4900" y="4511784"/>
            <a:ext cx="5734050" cy="955565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/>
              <a:t>Click to edit Master subtitle style</a:t>
            </a:r>
          </a:p>
        </p:txBody>
      </p:sp>
      <p:pic>
        <p:nvPicPr>
          <p:cNvPr id="10" name="Picture 9" title="Ribbon tab"/>
          <p:cNvPicPr>
            <a:picLocks noChangeAspect="1"/>
          </p:cNvPicPr>
          <p:nvPr/>
        </p:nvPicPr>
        <p:blipFill rotWithShape="1"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25880" y="0"/>
            <a:ext cx="1747524" cy="2292094"/>
          </a:xfrm>
          <a:prstGeom prst="rect">
            <a:avLst/>
          </a:prstGeom>
        </p:spPr>
      </p:pic>
      <p:sp>
        <p:nvSpPr>
          <p:cNvPr id="11" name="Picture Placeholder 10"/>
          <p:cNvSpPr>
            <a:spLocks noGrp="1"/>
          </p:cNvSpPr>
          <p:nvPr>
            <p:ph type="pic" sz="quarter" idx="13"/>
          </p:nvPr>
        </p:nvSpPr>
        <p:spPr>
          <a:xfrm>
            <a:off x="6981063" y="1310656"/>
            <a:ext cx="5210937" cy="4208604"/>
          </a:xfrm>
          <a:solidFill>
            <a:schemeClr val="tx1">
              <a:lumMod val="20000"/>
              <a:lumOff val="80000"/>
            </a:schemeClr>
          </a:solidFill>
        </p:spPr>
        <p:txBody>
          <a:bodyPr tIns="1005840"/>
          <a:lstStyle>
            <a:lvl1pPr marL="0" indent="0" algn="ctr">
              <a:buNone/>
              <a:defRPr/>
            </a:lvl1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73943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2514600"/>
            <a:ext cx="12192000" cy="3194035"/>
            <a:chOff x="647402" y="2514600"/>
            <a:chExt cx="10838688" cy="3194035"/>
          </a:xfrm>
        </p:grpSpPr>
        <p:grpSp>
          <p:nvGrpSpPr>
            <p:cNvPr id="9" name="Group 8"/>
            <p:cNvGrpSpPr/>
            <p:nvPr/>
          </p:nvGrpSpPr>
          <p:grpSpPr>
            <a:xfrm>
              <a:off x="647402" y="2514600"/>
              <a:ext cx="10838688" cy="63125"/>
              <a:chOff x="507492" y="1501519"/>
              <a:chExt cx="8129016" cy="6312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Straight Connector 14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" name="Rectangle 9"/>
            <p:cNvSpPr/>
            <p:nvPr/>
          </p:nvSpPr>
          <p:spPr>
            <a:xfrm>
              <a:off x="647402" y="2640850"/>
              <a:ext cx="10838688" cy="2941536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 rot="10800000">
              <a:off x="647402" y="5645510"/>
              <a:ext cx="10838688" cy="63125"/>
              <a:chOff x="507492" y="1501519"/>
              <a:chExt cx="8129016" cy="63125"/>
            </a:xfrm>
          </p:grpSpPr>
          <p:cxnSp>
            <p:nvCxnSpPr>
              <p:cNvPr id="12" name="Straight Connector 11"/>
              <p:cNvCxnSpPr/>
              <p:nvPr/>
            </p:nvCxnSpPr>
            <p:spPr>
              <a:xfrm>
                <a:off x="507492" y="1564644"/>
                <a:ext cx="8129016" cy="0"/>
              </a:xfrm>
              <a:prstGeom prst="line">
                <a:avLst/>
              </a:prstGeom>
              <a:ln w="381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/>
              <p:cNvCxnSpPr/>
              <p:nvPr/>
            </p:nvCxnSpPr>
            <p:spPr>
              <a:xfrm>
                <a:off x="507492" y="1501519"/>
                <a:ext cx="8129016" cy="0"/>
              </a:xfrm>
              <a:prstGeom prst="line">
                <a:avLst/>
              </a:prstGeom>
              <a:ln w="12700" cap="flat">
                <a:solidFill>
                  <a:schemeClr val="tx1"/>
                </a:solidFill>
                <a:miter lim="800000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4899" y="2971806"/>
            <a:ext cx="10071099" cy="1684150"/>
          </a:xfrm>
        </p:spPr>
        <p:txBody>
          <a:bodyPr anchor="ctr">
            <a:normAutofit/>
          </a:bodyPr>
          <a:lstStyle>
            <a:lvl1pPr>
              <a:defRPr sz="4400" cap="all" baseline="0">
                <a:solidFill>
                  <a:schemeClr val="bg1"/>
                </a:solidFill>
              </a:defRPr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899" y="4655956"/>
            <a:ext cx="10071099" cy="509750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  <p:pic>
        <p:nvPicPr>
          <p:cNvPr id="7" name="Picture 6" title="Ribbon tab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880" y="0"/>
            <a:ext cx="1783188" cy="297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2678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defRPr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600200"/>
            <a:ext cx="4914900" cy="4571999"/>
          </a:xfrm>
        </p:spPr>
        <p:txBody>
          <a:bodyPr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2779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490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6110" y="1600200"/>
            <a:ext cx="4919472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6110" y="2424112"/>
            <a:ext cx="4919472" cy="3748088"/>
          </a:xfrm>
        </p:spPr>
        <p:txBody>
          <a:bodyPr/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71016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5811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41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>
              <a:defRPr sz="3200"/>
            </a:lvl1pPr>
          </a:lstStyle>
          <a:p>
            <a:r>
              <a:rPr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41848" y="1600199"/>
            <a:ext cx="5445252" cy="4572001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6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4384548" cy="4572000"/>
          </a:xfrm>
        </p:spPr>
        <p:txBody>
          <a:bodyPr>
            <a:normAutofit/>
          </a:bodyPr>
          <a:lstStyle>
            <a:lvl1pPr marL="0" indent="0"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2B9795-92DC-40DC-A1CA-9A4B349D7824}" type="datetimeFigureOut">
              <a:rPr lang="en-US" smtClean="0"/>
              <a:t>10/18/2016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F54DE5-C571-48E8-A5BC-B369434E2F44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6976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04900" y="76200"/>
            <a:ext cx="9980682" cy="1096962"/>
          </a:xfrm>
          <a:prstGeom prst="rect">
            <a:avLst/>
          </a:prstGeom>
        </p:spPr>
        <p:txBody>
          <a:bodyPr vert="horz" lIns="0" tIns="45720" rIns="0" bIns="45720" rtlCol="0" anchor="b">
            <a:normAutofit/>
          </a:bodyPr>
          <a:lstStyle/>
          <a:p>
            <a:r>
              <a:rPr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4900" y="1600200"/>
            <a:ext cx="9982200" cy="45720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/>
              <a:t>Click to edit Master text styles</a:t>
            </a:r>
          </a:p>
          <a:p>
            <a:pPr lvl="1"/>
            <a:r>
              <a:rPr/>
              <a:t>Second level</a:t>
            </a:r>
          </a:p>
          <a:p>
            <a:pPr lvl="2"/>
            <a:r>
              <a:rPr/>
              <a:t>Third level</a:t>
            </a:r>
          </a:p>
          <a:p>
            <a:pPr lvl="3"/>
            <a:r>
              <a:rPr/>
              <a:t>Fourth level</a:t>
            </a:r>
          </a:p>
          <a:p>
            <a:pPr lvl="4"/>
            <a:r>
              <a:rPr/>
              <a:t>Fifth level</a:t>
            </a:r>
          </a:p>
          <a:p>
            <a:pPr lvl="5"/>
            <a:r>
              <a:rPr/>
              <a:t>Sixth level</a:t>
            </a:r>
          </a:p>
          <a:p>
            <a:pPr lvl="6"/>
            <a:r>
              <a:rPr/>
              <a:t>Seventh level</a:t>
            </a:r>
          </a:p>
          <a:p>
            <a:pPr lvl="7"/>
            <a:r>
              <a:rPr/>
              <a:t>Eighth level</a:t>
            </a:r>
          </a:p>
          <a:p>
            <a:pPr lvl="8"/>
            <a:r>
              <a:rPr/>
              <a:t>Ninth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04899" y="6356351"/>
            <a:ext cx="182955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402B9795-92DC-40DC-A1CA-9A4B349D7824}" type="datetimeFigureOut">
              <a:rPr lang="en-US" smtClean="0"/>
              <a:pPr/>
              <a:t>10/18/2016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4459" y="6356350"/>
            <a:ext cx="6323082" cy="365126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ct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256782" y="6356351"/>
            <a:ext cx="1828800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fld id="{0FF54DE5-C571-48E8-A5BC-B369434E2F44}" type="slidenum">
              <a:rPr/>
              <a:pPr/>
              <a:t>‹#›</a:t>
            </a:fld>
            <a:endParaRPr/>
          </a:p>
        </p:txBody>
      </p:sp>
      <p:grpSp>
        <p:nvGrpSpPr>
          <p:cNvPr id="15" name="Group 14"/>
          <p:cNvGrpSpPr/>
          <p:nvPr/>
        </p:nvGrpSpPr>
        <p:grpSpPr>
          <a:xfrm>
            <a:off x="1103376" y="1219201"/>
            <a:ext cx="9985248" cy="84403"/>
            <a:chOff x="1073150" y="1219201"/>
            <a:chExt cx="10058400" cy="63125"/>
          </a:xfrm>
        </p:grpSpPr>
        <p:cxnSp>
          <p:nvCxnSpPr>
            <p:cNvPr id="13" name="Straight Connector 12"/>
            <p:cNvCxnSpPr/>
            <p:nvPr/>
          </p:nvCxnSpPr>
          <p:spPr>
            <a:xfrm rot="10800000">
              <a:off x="1073150" y="1219201"/>
              <a:ext cx="10058400" cy="0"/>
            </a:xfrm>
            <a:prstGeom prst="line">
              <a:avLst/>
            </a:prstGeom>
            <a:ln w="381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rot="10800000">
              <a:off x="1073150" y="1282326"/>
              <a:ext cx="10058400" cy="0"/>
            </a:xfrm>
            <a:prstGeom prst="line">
              <a:avLst/>
            </a:prstGeom>
            <a:ln w="12700" cap="flat">
              <a:solidFill>
                <a:schemeClr val="tx1"/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46251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800"/>
        </a:spcBef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6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696">
          <p15:clr>
            <a:srgbClr val="F26B43"/>
          </p15:clr>
        </p15:guide>
        <p15:guide id="2" pos="6984">
          <p15:clr>
            <a:srgbClr val="F26B43"/>
          </p15:clr>
        </p15:guide>
        <p15:guide id="3" orient="horz" pos="1008">
          <p15:clr>
            <a:srgbClr val="F26B43"/>
          </p15:clr>
        </p15:guide>
        <p15:guide id="4" orient="horz" pos="388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10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tags" Target="../tags/tag13.xml"/><Relationship Id="rId7" Type="http://schemas.openxmlformats.org/officeDocument/2006/relationships/image" Target="../media/image23.pn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170.png"/><Relationship Id="rId5" Type="http://schemas.openxmlformats.org/officeDocument/2006/relationships/image" Target="../media/image22.png"/><Relationship Id="rId4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png"/><Relationship Id="rId3" Type="http://schemas.openxmlformats.org/officeDocument/2006/relationships/tags" Target="../tags/tag16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28.png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tags" Target="../tags/tag19.xml"/><Relationship Id="rId11" Type="http://schemas.openxmlformats.org/officeDocument/2006/relationships/image" Target="../media/image27.png"/><Relationship Id="rId5" Type="http://schemas.openxmlformats.org/officeDocument/2006/relationships/tags" Target="../tags/tag18.xml"/><Relationship Id="rId10" Type="http://schemas.openxmlformats.org/officeDocument/2006/relationships/image" Target="../media/image26.png"/><Relationship Id="rId4" Type="http://schemas.openxmlformats.org/officeDocument/2006/relationships/tags" Target="../tags/tag17.xml"/><Relationship Id="rId9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tags" Target="../tags/tag22.xml"/><Relationship Id="rId7" Type="http://schemas.openxmlformats.org/officeDocument/2006/relationships/image" Target="../media/image25.png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6" Type="http://schemas.openxmlformats.org/officeDocument/2006/relationships/image" Target="../media/image250.png"/><Relationship Id="rId11" Type="http://schemas.openxmlformats.org/officeDocument/2006/relationships/image" Target="../media/image33.png"/><Relationship Id="rId5" Type="http://schemas.openxmlformats.org/officeDocument/2006/relationships/slideLayout" Target="../slideLayouts/slideLayout9.xml"/><Relationship Id="rId10" Type="http://schemas.openxmlformats.org/officeDocument/2006/relationships/image" Target="../media/image32.png"/><Relationship Id="rId4" Type="http://schemas.openxmlformats.org/officeDocument/2006/relationships/tags" Target="../tags/tag23.xml"/><Relationship Id="rId9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6.gif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tags" Target="../tags/tag28.xml"/><Relationship Id="rId7" Type="http://schemas.openxmlformats.org/officeDocument/2006/relationships/image" Target="../media/image37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9.xml"/><Relationship Id="rId11" Type="http://schemas.openxmlformats.org/officeDocument/2006/relationships/image" Target="../media/image41.png"/><Relationship Id="rId5" Type="http://schemas.openxmlformats.org/officeDocument/2006/relationships/tags" Target="../tags/tag30.xml"/><Relationship Id="rId10" Type="http://schemas.openxmlformats.org/officeDocument/2006/relationships/image" Target="../media/image40.png"/><Relationship Id="rId4" Type="http://schemas.openxmlformats.org/officeDocument/2006/relationships/tags" Target="../tags/tag29.xml"/><Relationship Id="rId9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33.xml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tags" Target="../tags/tag36.xml"/><Relationship Id="rId7" Type="http://schemas.openxmlformats.org/officeDocument/2006/relationships/image" Target="../media/image48.png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image" Target="../media/image47.png"/><Relationship Id="rId5" Type="http://schemas.openxmlformats.org/officeDocument/2006/relationships/slideLayout" Target="../slideLayouts/slideLayout9.xml"/><Relationship Id="rId4" Type="http://schemas.openxmlformats.org/officeDocument/2006/relationships/tags" Target="../tags/tag37.xml"/><Relationship Id="rId9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9.xml"/><Relationship Id="rId12" Type="http://schemas.openxmlformats.org/officeDocument/2006/relationships/image" Target="../media/image56.png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11" Type="http://schemas.openxmlformats.org/officeDocument/2006/relationships/image" Target="../media/image55.png"/><Relationship Id="rId5" Type="http://schemas.openxmlformats.org/officeDocument/2006/relationships/tags" Target="../tags/tag42.xml"/><Relationship Id="rId15" Type="http://schemas.openxmlformats.org/officeDocument/2006/relationships/image" Target="../media/image59.jpeg"/><Relationship Id="rId10" Type="http://schemas.openxmlformats.org/officeDocument/2006/relationships/image" Target="../media/image54.png"/><Relationship Id="rId4" Type="http://schemas.openxmlformats.org/officeDocument/2006/relationships/tags" Target="../tags/tag41.xml"/><Relationship Id="rId9" Type="http://schemas.openxmlformats.org/officeDocument/2006/relationships/image" Target="../media/image53.png"/><Relationship Id="rId1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image" Target="../media/image58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6.xml"/><Relationship Id="rId6" Type="http://schemas.openxmlformats.org/officeDocument/2006/relationships/image" Target="../media/image63.png"/><Relationship Id="rId5" Type="http://schemas.openxmlformats.org/officeDocument/2006/relationships/image" Target="../media/image58.png"/><Relationship Id="rId4" Type="http://schemas.openxmlformats.org/officeDocument/2006/relationships/image" Target="../media/image5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49.xml"/><Relationship Id="rId6" Type="http://schemas.openxmlformats.org/officeDocument/2006/relationships/image" Target="../media/image58.png"/><Relationship Id="rId5" Type="http://schemas.openxmlformats.org/officeDocument/2006/relationships/image" Target="../media/image71.png"/><Relationship Id="rId4" Type="http://schemas.openxmlformats.org/officeDocument/2006/relationships/image" Target="../media/image6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58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52.xml"/><Relationship Id="rId6" Type="http://schemas.openxmlformats.org/officeDocument/2006/relationships/image" Target="../media/image75.png"/><Relationship Id="rId5" Type="http://schemas.openxmlformats.org/officeDocument/2006/relationships/image" Target="../media/image58.png"/><Relationship Id="rId4" Type="http://schemas.openxmlformats.org/officeDocument/2006/relationships/image" Target="../media/image69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5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8.png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image" Target="../media/image410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12.pn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tags" Target="../tags/tag7.xml"/><Relationship Id="rId7" Type="http://schemas.openxmlformats.org/officeDocument/2006/relationships/image" Target="../media/image15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9.png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549235" y="711200"/>
            <a:ext cx="74445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Estimating the Number of Active Devices  Within a Fixed area </a:t>
            </a:r>
          </a:p>
          <a:p>
            <a:pPr algn="ctr"/>
            <a:r>
              <a:rPr lang="en-US" sz="2800" dirty="0"/>
              <a:t>Using Wi-Fi Monitoring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09090" y="2484582"/>
            <a:ext cx="7204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Hai Li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09090" y="3066473"/>
            <a:ext cx="7398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Under the guidance of Prof. </a:t>
            </a:r>
            <a:r>
              <a:rPr lang="en-US" dirty="0" err="1"/>
              <a:t>Chamberland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49235" y="3944418"/>
            <a:ext cx="71581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Electrical and Computer Engineering Department</a:t>
            </a:r>
          </a:p>
          <a:p>
            <a:pPr algn="ctr"/>
            <a:r>
              <a:rPr lang="en-US" dirty="0"/>
              <a:t>Texas A&amp;M University</a:t>
            </a:r>
          </a:p>
          <a:p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964873" y="5329382"/>
            <a:ext cx="6465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October 18, 2016</a:t>
            </a:r>
          </a:p>
        </p:txBody>
      </p:sp>
    </p:spTree>
    <p:extLst>
      <p:ext uri="{BB962C8B-B14F-4D97-AF65-F5344CB8AC3E}">
        <p14:creationId xmlns:p14="http://schemas.microsoft.com/office/powerpoint/2010/main" val="2688961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Scheme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04900" y="1600200"/>
                <a:ext cx="9980682" cy="4572000"/>
              </a:xfrm>
            </p:spPr>
            <p:txBody>
              <a:bodyPr/>
              <a:lstStyle/>
              <a:p>
                <a:r>
                  <a:rPr lang="en-US" sz="2000" dirty="0"/>
                  <a:t>Bayes Estimation: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Applied when we know the Poisson parameters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b="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endParaRPr lang="en-US" sz="2000" b="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Prior probabilities are given by Poisson distributions</a:t>
                </a:r>
                <a:endParaRPr lang="en-US" sz="2000" b="0" dirty="0"/>
              </a:p>
              <a:p>
                <a:endParaRPr lang="en-US" sz="2000" b="0" dirty="0"/>
              </a:p>
              <a:p>
                <a:r>
                  <a:rPr lang="en-US" sz="2000" b="0" dirty="0"/>
                  <a:t>Maximum Likelihood Estimation: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Applied when Poisson parameters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𝑜</m:t>
                        </m:r>
                      </m:sub>
                    </m:sSub>
                  </m:oMath>
                </a14:m>
                <a:r>
                  <a:rPr lang="en-US" sz="2000" b="0" dirty="0"/>
                  <a:t> </a:t>
                </a:r>
                <a:r>
                  <a:rPr lang="en-US" sz="2000" dirty="0"/>
                  <a:t>are unknown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Likelihood function: </a:t>
                </a:r>
                <a:endParaRPr lang="en-US" sz="2000" b="0" dirty="0"/>
              </a:p>
              <a:p>
                <a:endParaRPr lang="en-US" sz="20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04900" y="1600200"/>
                <a:ext cx="9980682" cy="4572000"/>
              </a:xfrm>
              <a:blipFill>
                <a:blip r:embed="rId4"/>
                <a:stretch>
                  <a:fillRect l="-1526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255" y="4184072"/>
            <a:ext cx="3862857" cy="30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023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Estimation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3448627" cy="4572000"/>
          </a:xfrm>
        </p:spPr>
        <p:txBody>
          <a:bodyPr>
            <a:normAutofit/>
          </a:bodyPr>
          <a:lstStyle/>
          <a:p>
            <a:r>
              <a:rPr lang="en-US" sz="2000" dirty="0"/>
              <a:t>Distribution of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0146" y="1671782"/>
            <a:ext cx="224000" cy="2133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990244" y="3461704"/>
                <a:ext cx="4670570" cy="424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Conditional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𝑔𝑖𝑣𝑒𝑛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244" y="3461704"/>
                <a:ext cx="4670570" cy="424796"/>
              </a:xfrm>
              <a:prstGeom prst="rect">
                <a:avLst/>
              </a:prstGeom>
              <a:blipFill>
                <a:blip r:embed="rId6"/>
                <a:stretch>
                  <a:fillRect l="-1304" t="-8571" b="-18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44110"/>
            <a:ext cx="9490285" cy="5135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4313538"/>
            <a:ext cx="5010285" cy="1770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128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1652" y="1600199"/>
            <a:ext cx="5445252" cy="457200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 Marginal distribution of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Conditional distribution of      given 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21" y="1676845"/>
            <a:ext cx="199619" cy="21333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812" y="1676845"/>
            <a:ext cx="224000" cy="21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214" y="2321388"/>
            <a:ext cx="3657143" cy="32914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278" y="1684029"/>
            <a:ext cx="199619" cy="21333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51652" y="2110881"/>
            <a:ext cx="3880843" cy="1920307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104900" y="4756727"/>
            <a:ext cx="41339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integral components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21" y="4666607"/>
            <a:ext cx="3361524" cy="320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921" y="5119588"/>
            <a:ext cx="3474286" cy="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804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2000" dirty="0"/>
                  <a:t>The posterior distribution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𝑔𝑖𝑣𝑒𝑛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blipFill>
                <a:blip r:embed="rId6"/>
                <a:stretch>
                  <a:fillRect l="-3472" t="-1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9829" y="1690255"/>
            <a:ext cx="199619" cy="213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04899" y="2237797"/>
            <a:ext cx="3707245" cy="1809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197600" y="1593273"/>
            <a:ext cx="41933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Bayes estimator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619" y="4808182"/>
            <a:ext cx="3766857" cy="60800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104899" y="4267200"/>
            <a:ext cx="4021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Performance criterion </a:t>
            </a:r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448" y="4856944"/>
            <a:ext cx="5372952" cy="51047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603" y="2092943"/>
            <a:ext cx="6093714" cy="34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387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Marginal likelihood function of observed data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Likelihood function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23418" y="1664851"/>
            <a:ext cx="199619" cy="21333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6518" y="2153529"/>
            <a:ext cx="6477000" cy="138399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932" y="2153529"/>
            <a:ext cx="3017143" cy="985905"/>
          </a:xfrm>
          <a:prstGeom prst="rect">
            <a:avLst/>
          </a:prstGeom>
        </p:spPr>
      </p:pic>
      <p:pic>
        <p:nvPicPr>
          <p:cNvPr id="7170" name="Picture 2" descr="Image resu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6401" y="3516947"/>
            <a:ext cx="3979926" cy="30739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40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Property of likelihood function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5619501"/>
            <a:ext cx="5752381" cy="4556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15638" y="2664497"/>
            <a:ext cx="3150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Set c</a:t>
            </a:r>
          </a:p>
        </p:txBody>
      </p:sp>
      <p:pic>
        <p:nvPicPr>
          <p:cNvPr id="3" name="Pictur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1532" y="3302211"/>
            <a:ext cx="1606095" cy="29561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93459"/>
            <a:ext cx="5673143" cy="28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234895"/>
            <a:ext cx="992000" cy="33828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871960"/>
            <a:ext cx="1664000" cy="338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33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Maximum Likelihood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Performance criterion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Maximum likelihood estimator</a:t>
            </a:r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7902" y="2183822"/>
            <a:ext cx="5193143" cy="5104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45" y="2183822"/>
            <a:ext cx="4280381" cy="117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2403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 Placeholder 3"/>
              <p:cNvSpPr>
                <a:spLocks noGrp="1"/>
              </p:cNvSpPr>
              <p:nvPr>
                <p:ph type="body" sz="half" idx="2"/>
              </p:nvPr>
            </p:nvSpPr>
            <p:spPr>
              <a:xfrm>
                <a:off x="1104900" y="1600200"/>
                <a:ext cx="9980682" cy="4572000"/>
              </a:xfrm>
            </p:spPr>
            <p:txBody>
              <a:bodyPr>
                <a:noAutofit/>
              </a:bodyPr>
              <a:lstStyle/>
              <a:p>
                <a:pPr algn="just"/>
                <a:r>
                  <a:rPr lang="en-US" sz="2000" dirty="0"/>
                  <a:t>The target area </a:t>
                </a:r>
                <a:r>
                  <a:rPr lang="en-US" sz="2000" i="1" dirty="0"/>
                  <a:t>At </a:t>
                </a:r>
                <a:r>
                  <a:rPr lang="en-US" sz="2000" dirty="0"/>
                  <a:t>is considered to be a square of dimension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i="1" dirty="0"/>
                      <m:t> </m:t>
                    </m:r>
                    <m:r>
                      <a:rPr lang="en-US" sz="2000" i="1" dirty="0"/>
                      <m:t>𝑚</m:t>
                    </m:r>
                    <m:r>
                      <a:rPr lang="en-US" sz="2000" i="1" dirty="0"/>
                      <m:t> ∗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2000" i="1" dirty="0"/>
                      <m:t> </m:t>
                    </m:r>
                    <m:r>
                      <a:rPr lang="en-US" sz="2000" i="1" dirty="0"/>
                      <m:t>𝑚</m:t>
                    </m:r>
                  </m:oMath>
                </a14:m>
                <a:r>
                  <a:rPr lang="en-US" sz="2000" dirty="0"/>
                  <a:t> inscribed in a larger square of dimension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/>
                      <m:t>0 </m:t>
                    </m:r>
                    <m:r>
                      <a:rPr lang="en-US" sz="2000" i="1" dirty="0"/>
                      <m:t>𝑚</m:t>
                    </m:r>
                    <m:r>
                      <a:rPr lang="en-US" sz="2000" i="1" dirty="0"/>
                      <m:t> ∗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000" i="1" dirty="0"/>
                      <m:t>0 </m:t>
                    </m:r>
                    <m:r>
                      <a:rPr lang="en-US" sz="2000" i="1" dirty="0"/>
                      <m:t>𝑚</m:t>
                    </m:r>
                    <m:r>
                      <a:rPr lang="en-US" sz="2000" i="1" dirty="0"/>
                      <m:t>.</m:t>
                    </m:r>
                  </m:oMath>
                </a14:m>
                <a:endParaRPr lang="en-US" sz="2000" dirty="0"/>
              </a:p>
              <a:p>
                <a:pPr algn="just"/>
                <a:endParaRPr lang="en-US" sz="2000" dirty="0"/>
              </a:p>
              <a:p>
                <a:pPr algn="just"/>
                <a:r>
                  <a:rPr lang="en-US" sz="2000" dirty="0"/>
                  <a:t>The monitoring system consists of four monitoring devices placed at the corners of the region of interest</a:t>
                </a:r>
              </a:p>
              <a:p>
                <a:pPr algn="just"/>
                <a:endParaRPr lang="en-US" sz="2000" dirty="0"/>
              </a:p>
              <a:p>
                <a:pPr algn="just"/>
                <a:r>
                  <a:rPr lang="en-US" sz="2000" dirty="0"/>
                  <a:t>The sensing antennas of the monitoring units point towards the center of the target region</a:t>
                </a:r>
              </a:p>
              <a:p>
                <a:endParaRPr lang="en-US" sz="2000" dirty="0"/>
              </a:p>
            </p:txBody>
          </p:sp>
        </mc:Choice>
        <mc:Fallback>
          <p:sp>
            <p:nvSpPr>
              <p:cNvPr id="4" name="Text Placeholder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2"/>
              </p:nvPr>
            </p:nvSpPr>
            <p:spPr>
              <a:xfrm>
                <a:off x="1104900" y="1600200"/>
                <a:ext cx="9980682" cy="4572000"/>
              </a:xfrm>
              <a:blipFill>
                <a:blip r:embed="rId2"/>
                <a:stretch>
                  <a:fillRect l="-1526" t="-1333" r="-15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97055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Numerical Simulation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3GPP antenna model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004291"/>
            <a:ext cx="5179428" cy="608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588" y="2751504"/>
            <a:ext cx="46863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65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Parameters</a:t>
            </a:r>
          </a:p>
        </p:txBody>
      </p:sp>
      <p:pic>
        <p:nvPicPr>
          <p:cNvPr id="5" name="Pictur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699491"/>
            <a:ext cx="4124952" cy="252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549236"/>
            <a:ext cx="4528762" cy="4556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510981"/>
            <a:ext cx="1534476" cy="1813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4380929"/>
            <a:ext cx="1455238" cy="21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076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  <a:p>
            <a:r>
              <a:rPr lang="en-US" dirty="0"/>
              <a:t>Problem Description</a:t>
            </a:r>
          </a:p>
          <a:p>
            <a:r>
              <a:rPr lang="en-US" dirty="0"/>
              <a:t>System Model</a:t>
            </a:r>
          </a:p>
          <a:p>
            <a:r>
              <a:rPr lang="en-US" dirty="0"/>
              <a:t>Estimation Schemes</a:t>
            </a:r>
          </a:p>
          <a:p>
            <a:r>
              <a:rPr lang="en-US" dirty="0"/>
              <a:t>Simulations and Results</a:t>
            </a:r>
          </a:p>
          <a:p>
            <a:r>
              <a:rPr lang="en-US" dirty="0"/>
              <a:t>Experimental Implementation and Results</a:t>
            </a:r>
          </a:p>
          <a:p>
            <a:r>
              <a:rPr lang="en-US" dirty="0"/>
              <a:t>Conclusions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425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16" y="1410169"/>
            <a:ext cx="5445125" cy="4083843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899564" y="1884218"/>
                <a:ext cx="3472872" cy="13234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Bayes estimator</a:t>
                </a:r>
              </a:p>
              <a:p>
                <a:r>
                  <a:rPr lang="en-US" sz="2000" dirty="0"/>
                  <a:t>Intensity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1" smtClean="0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 sz="2000" b="0" i="0" smtClean="0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endParaRPr lang="en-US" sz="2000" b="0" dirty="0"/>
              </a:p>
              <a:p>
                <a:r>
                  <a:rPr lang="en-US" sz="2000" b="0" dirty="0"/>
                  <a:t>21 points on each curve</a:t>
                </a:r>
              </a:p>
              <a:p>
                <a:r>
                  <a:rPr lang="en-US" sz="2000" dirty="0"/>
                  <a:t>50000 trials for each point</a:t>
                </a:r>
                <a:endParaRPr lang="en-US" sz="2000" b="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99564" y="1884218"/>
                <a:ext cx="3472872" cy="1323439"/>
              </a:xfrm>
              <a:prstGeom prst="rect">
                <a:avLst/>
              </a:prstGeom>
              <a:blipFill>
                <a:blip r:embed="rId3"/>
                <a:stretch>
                  <a:fillRect l="-1930" t="-1843" b="-78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184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6915" y="5722287"/>
            <a:ext cx="3419475" cy="9525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7215" y="1671782"/>
            <a:ext cx="3466666" cy="2514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170402"/>
            <a:ext cx="1429333" cy="25142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2796135"/>
            <a:ext cx="1216000" cy="22857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3260436"/>
            <a:ext cx="1168762" cy="51657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6194" y="4040159"/>
            <a:ext cx="5059047" cy="233143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888508" y="4972238"/>
            <a:ext cx="403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95% Confidence interval of </a:t>
            </a:r>
          </a:p>
        </p:txBody>
      </p:sp>
      <p:pic>
        <p:nvPicPr>
          <p:cNvPr id="12" name="Pictur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323" y="5045817"/>
            <a:ext cx="798476" cy="252952"/>
          </a:xfrm>
          <a:prstGeom prst="rect">
            <a:avLst/>
          </a:prstGeom>
        </p:spPr>
      </p:pic>
      <p:pic>
        <p:nvPicPr>
          <p:cNvPr id="5124" name="Picture 4" descr="http://2012books.lardbucket.org/books/beginning-statistics/section_11/7827472ac37fbd53928abecec353fcc4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3640" y="1329235"/>
            <a:ext cx="3981306" cy="2944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605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928" y="1689019"/>
            <a:ext cx="4212281" cy="4400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7140" y="1639741"/>
            <a:ext cx="4698459" cy="449904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1636" y="6089514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directional antennas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2145" y="6138790"/>
            <a:ext cx="798476" cy="252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266873" y="6138790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isotropic antennas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5854" y="6209003"/>
            <a:ext cx="798476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81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551854"/>
            <a:ext cx="5582227" cy="45718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75055" y="2290618"/>
                <a:ext cx="361141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Maximum likelihood estimator</a:t>
                </a:r>
              </a:p>
              <a:p>
                <a:r>
                  <a:rPr lang="en-US" dirty="0"/>
                  <a:t>Intensity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21 points on each curve</a:t>
                </a:r>
              </a:p>
              <a:p>
                <a:r>
                  <a:rPr lang="en-US" dirty="0"/>
                  <a:t>50000 trials for each point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5055" y="2290618"/>
                <a:ext cx="3611418" cy="1477328"/>
              </a:xfrm>
              <a:prstGeom prst="rect">
                <a:avLst/>
              </a:prstGeom>
              <a:blipFill>
                <a:blip r:embed="rId4"/>
                <a:stretch>
                  <a:fillRect l="-1520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6751782" y="4036291"/>
            <a:ext cx="403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95% Confidence interval of 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9597" y="4109870"/>
            <a:ext cx="798476" cy="25295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94188" y="4786340"/>
            <a:ext cx="3362325" cy="89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40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3524" y="1838527"/>
            <a:ext cx="4419608" cy="41488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702" y="1838527"/>
            <a:ext cx="4928689" cy="414885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51091" y="6006413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directional antennas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1600" y="6055689"/>
            <a:ext cx="798476" cy="25295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742938" y="6055689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isotropic antennas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47" y="6104965"/>
            <a:ext cx="798476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45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 results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9980682" cy="4572000"/>
          </a:xfrm>
        </p:spPr>
        <p:txBody>
          <a:bodyPr>
            <a:normAutofit/>
          </a:bodyPr>
          <a:lstStyle/>
          <a:p>
            <a:r>
              <a:rPr lang="en-US" sz="2000" dirty="0"/>
              <a:t>In both results, BMSE and MSE of directional antennas systems are smaller. </a:t>
            </a:r>
          </a:p>
          <a:p>
            <a:r>
              <a:rPr lang="en-US" sz="2000" dirty="0"/>
              <a:t>The error is of system with directional antennas distributed more closely to 0.</a:t>
            </a:r>
          </a:p>
          <a:p>
            <a:r>
              <a:rPr lang="en-US" sz="2000" dirty="0"/>
              <a:t>System with directional antennas perform better.</a:t>
            </a:r>
          </a:p>
        </p:txBody>
      </p:sp>
    </p:spTree>
    <p:extLst>
      <p:ext uri="{BB962C8B-B14F-4D97-AF65-F5344CB8AC3E}">
        <p14:creationId xmlns:p14="http://schemas.microsoft.com/office/powerpoint/2010/main" val="3254221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Experimental Implement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2014" y="1583459"/>
            <a:ext cx="3171825" cy="4762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55491" y="1662545"/>
            <a:ext cx="59205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Experimental setup consists of three components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Alpha network card AWUS036NHA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Local processing units: Intel Next Unit of Computing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Cloud server 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47855" y="3149600"/>
            <a:ext cx="54771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NIC operates in monitor mode to capture Wi-Fi packets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347855" y="4064000"/>
            <a:ext cx="53755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Local processing units parses information: MAC addresses, RSSI values, time stamps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30982" y="5163127"/>
            <a:ext cx="5098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RSSI values are employed as basis for inference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5745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675" y="786390"/>
            <a:ext cx="6572250" cy="34194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926077" y="4455268"/>
            <a:ext cx="725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Fig. This graph depicts directional antenna radiation patterns</a:t>
            </a:r>
          </a:p>
        </p:txBody>
      </p:sp>
    </p:spTree>
    <p:extLst>
      <p:ext uri="{BB962C8B-B14F-4D97-AF65-F5344CB8AC3E}">
        <p14:creationId xmlns:p14="http://schemas.microsoft.com/office/powerpoint/2010/main" val="433893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3500" y="252412"/>
            <a:ext cx="8983517" cy="53632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28436" y="5994400"/>
            <a:ext cx="93194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Figure: The place we conduct our experiment</a:t>
            </a:r>
          </a:p>
        </p:txBody>
      </p:sp>
    </p:spTree>
    <p:extLst>
      <p:ext uri="{BB962C8B-B14F-4D97-AF65-F5344CB8AC3E}">
        <p14:creationId xmlns:p14="http://schemas.microsoft.com/office/powerpoint/2010/main" val="1800380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4296" y="1317524"/>
            <a:ext cx="4381880" cy="365029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95418" y="5412509"/>
            <a:ext cx="6687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Fig. This figure highlights the site used for the experiments and marks locations of experiment data.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693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Occupancy estimation has several applications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Smart home management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Emergency situation</a:t>
            </a:r>
          </a:p>
          <a:p>
            <a:pPr marL="0" indent="0">
              <a:buNone/>
            </a:pPr>
            <a:r>
              <a:rPr lang="en-US" dirty="0"/>
              <a:t>Camera based approach is costly and limited by resolution</a:t>
            </a:r>
          </a:p>
          <a:p>
            <a:pPr marL="0" indent="0">
              <a:buNone/>
            </a:pPr>
            <a:r>
              <a:rPr lang="en-US" dirty="0"/>
              <a:t>RF signal based approach is convenient </a:t>
            </a:r>
          </a:p>
        </p:txBody>
      </p:sp>
      <p:pic>
        <p:nvPicPr>
          <p:cNvPr id="1026" name="Picture 2" descr="http://4.bp.blogspot.com/-hfg-B8lP1fM/VYkhu4hbYeI/AAAAAAAADtE/KCgm4laH7H4/s640/Smartphone-tracking%2Bcopi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623" y="3588162"/>
            <a:ext cx="4158722" cy="2872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0278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73" y="1357669"/>
            <a:ext cx="5853308" cy="48696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81736" y="2315183"/>
                <a:ext cx="334631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Bayes estimator</a:t>
                </a:r>
              </a:p>
              <a:p>
                <a:r>
                  <a:rPr lang="en-US" dirty="0"/>
                  <a:t>Intensity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21 points on each curve</a:t>
                </a:r>
              </a:p>
              <a:p>
                <a:r>
                  <a:rPr lang="en-US" dirty="0"/>
                  <a:t>10000 trials for each point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736" y="2315183"/>
                <a:ext cx="3346315" cy="1477328"/>
              </a:xfrm>
              <a:prstGeom prst="rect">
                <a:avLst/>
              </a:prstGeom>
              <a:blipFill>
                <a:blip r:embed="rId4"/>
                <a:stretch>
                  <a:fillRect l="-1639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5630" y="5007985"/>
            <a:ext cx="3438525" cy="9429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35630" y="4298874"/>
            <a:ext cx="403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95% Confidence interval of 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445" y="4372453"/>
            <a:ext cx="798476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4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283" y="1371590"/>
            <a:ext cx="4792821" cy="479830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364" y="1476175"/>
            <a:ext cx="4666948" cy="469371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487054" y="6149739"/>
            <a:ext cx="4154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directional antennas</a:t>
            </a:r>
          </a:p>
        </p:txBody>
      </p:sp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073" y="6219952"/>
            <a:ext cx="798476" cy="252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742938" y="6055689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isotropic antennas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47" y="6104965"/>
            <a:ext cx="798476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421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812" y="1614791"/>
            <a:ext cx="5966010" cy="50447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7081736" y="2315183"/>
                <a:ext cx="334631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Maximum likelihood estimator</a:t>
                </a:r>
              </a:p>
              <a:p>
                <a:r>
                  <a:rPr lang="en-US" dirty="0"/>
                  <a:t>Intensity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>
                        <a:latin typeface="Cambria Math" panose="02040503050406030204" pitchFamily="18" charset="0"/>
                      </a:rPr>
                      <m:t>λ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=32</m:t>
                    </m:r>
                  </m:oMath>
                </a14:m>
                <a:endParaRPr lang="en-US" dirty="0"/>
              </a:p>
              <a:p>
                <a:r>
                  <a:rPr lang="en-US" dirty="0"/>
                  <a:t>21 points on each curve</a:t>
                </a:r>
              </a:p>
              <a:p>
                <a:r>
                  <a:rPr lang="en-US" dirty="0"/>
                  <a:t>10000 trials for each point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736" y="2315183"/>
                <a:ext cx="3346315" cy="1477328"/>
              </a:xfrm>
              <a:prstGeom prst="rect">
                <a:avLst/>
              </a:prstGeom>
              <a:blipFill>
                <a:blip r:embed="rId4"/>
                <a:stretch>
                  <a:fillRect l="-1639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35822" y="4391237"/>
            <a:ext cx="403629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95% Confidence interval of </a:t>
            </a:r>
          </a:p>
        </p:txBody>
      </p:sp>
      <p:pic>
        <p:nvPicPr>
          <p:cNvPr id="9" name="Pictur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637" y="4464816"/>
            <a:ext cx="798476" cy="2529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15081" y="4934532"/>
            <a:ext cx="3448050" cy="95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801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Experiment Results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1" y="1716927"/>
            <a:ext cx="4545496" cy="43850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440" y="1716927"/>
            <a:ext cx="5184142" cy="438508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742938" y="6055689"/>
            <a:ext cx="3565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isotropic antennas</a:t>
            </a:r>
          </a:p>
        </p:txBody>
      </p:sp>
      <p:pic>
        <p:nvPicPr>
          <p:cNvPr id="8" name="Pictur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3447" y="6104965"/>
            <a:ext cx="798476" cy="252952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496225" y="6102009"/>
            <a:ext cx="41541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Pdf of                 </a:t>
            </a:r>
          </a:p>
          <a:p>
            <a:r>
              <a:rPr lang="en-US" dirty="0"/>
              <a:t>System with directional antennas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310" y="6190193"/>
            <a:ext cx="798476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2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04900" y="1600200"/>
            <a:ext cx="9980682" cy="4572000"/>
          </a:xfrm>
        </p:spPr>
        <p:txBody>
          <a:bodyPr/>
          <a:lstStyle/>
          <a:p>
            <a:r>
              <a:rPr lang="en-US" dirty="0"/>
              <a:t>The directional antenna do improve the performance of estimator accuracy.</a:t>
            </a:r>
          </a:p>
          <a:p>
            <a:endParaRPr lang="en-US" dirty="0"/>
          </a:p>
          <a:p>
            <a:r>
              <a:rPr lang="en-US" dirty="0"/>
              <a:t>This work may extend to be used in track the motion of specific device.</a:t>
            </a:r>
          </a:p>
        </p:txBody>
      </p:sp>
    </p:spTree>
    <p:extLst>
      <p:ext uri="{BB962C8B-B14F-4D97-AF65-F5344CB8AC3E}">
        <p14:creationId xmlns:p14="http://schemas.microsoft.com/office/powerpoint/2010/main" val="4056526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Wi-Fi Traffic Growth</a:t>
            </a:r>
          </a:p>
        </p:txBody>
      </p:sp>
      <p:pic>
        <p:nvPicPr>
          <p:cNvPr id="1026" name="Picture 2" descr="http://www.cisco.com/c/dam/en/us/solutions/collateral/service-provider/visual-networking-index-vni/mobile-white-paper-c11-520862.doc/_jcr_content/renditions/mobile-white-paper-c11-520862_1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682" y="2563235"/>
            <a:ext cx="5748482" cy="2452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6751782" y="2946400"/>
            <a:ext cx="403629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mobile offload increases from 51 percent (3.9 </a:t>
            </a:r>
            <a:r>
              <a:rPr lang="en-US" sz="2000" dirty="0" err="1"/>
              <a:t>exabytes</a:t>
            </a:r>
            <a:r>
              <a:rPr lang="en-US" sz="2000" dirty="0"/>
              <a:t>/month) in 2015 to 55 percent (38.1 </a:t>
            </a:r>
            <a:r>
              <a:rPr lang="en-US" sz="2000" dirty="0" err="1"/>
              <a:t>exabytes</a:t>
            </a:r>
            <a:r>
              <a:rPr lang="en-US" sz="2000" dirty="0"/>
              <a:t>/month) by 2020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4900" y="1468582"/>
            <a:ext cx="99806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72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Description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4900" y="1507837"/>
            <a:ext cx="9980682" cy="139238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Estimating number of active wireless units using Wi-Fi monitoring with statistical inference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If we could increase the estimation accuracy by deploying proper directional antennas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146" y="3234894"/>
            <a:ext cx="2590800" cy="2466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7309" y="3677055"/>
            <a:ext cx="3981450" cy="1371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73946" y="5243209"/>
            <a:ext cx="3924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Which one may perform better?</a:t>
            </a:r>
          </a:p>
        </p:txBody>
      </p: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3973946" y="4468382"/>
            <a:ext cx="819727" cy="703982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endCxn id="6" idx="0"/>
          </p:cNvCxnSpPr>
          <p:nvPr/>
        </p:nvCxnSpPr>
        <p:spPr>
          <a:xfrm flipH="1">
            <a:off x="5936403" y="4710545"/>
            <a:ext cx="1310906" cy="532664"/>
          </a:xfrm>
          <a:prstGeom prst="straightConnector1">
            <a:avLst/>
          </a:prstGeom>
          <a:ln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3788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86873" y="1554307"/>
            <a:ext cx="3352800" cy="2419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539673" y="1727200"/>
                <a:ext cx="491374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is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the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area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of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target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000" b="0" i="0" smtClean="0">
                          <a:latin typeface="Cambria Math" panose="02040503050406030204" pitchFamily="18" charset="0"/>
                        </a:rPr>
                        <m:t>region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. </m:t>
                      </m:r>
                    </m:oMath>
                  </m:oMathPara>
                </a14:m>
                <a:endParaRPr lang="en-US" sz="2000" b="0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𝑂</m:t>
                        </m:r>
                      </m:sub>
                    </m:sSub>
                  </m:oMath>
                </a14:m>
                <a:r>
                  <a:rPr lang="en-US" sz="20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the area of complement region</a:t>
                </a:r>
                <a:r>
                  <a:rPr lang="en-US" sz="2000" dirty="0"/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9673" y="1727200"/>
                <a:ext cx="4913745" cy="707886"/>
              </a:xfrm>
              <a:prstGeom prst="rect">
                <a:avLst/>
              </a:prstGeom>
              <a:blipFill>
                <a:blip r:embed="rId6"/>
                <a:stretch>
                  <a:fillRect b="-155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873" y="4895272"/>
            <a:ext cx="2092190" cy="2529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186873" y="4211782"/>
            <a:ext cx="21289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Location vector: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922981" y="4211782"/>
            <a:ext cx="308494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Received signal vector:</a:t>
            </a:r>
          </a:p>
        </p:txBody>
      </p:sp>
      <p:pic>
        <p:nvPicPr>
          <p:cNvPr id="10" name="Pictur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021" y="4895272"/>
            <a:ext cx="2017524" cy="252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509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Channel Model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000" dirty="0"/>
              <a:t>Log-normal channel model: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255" y="2142836"/>
            <a:ext cx="4094476" cy="2529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819" y="3269080"/>
            <a:ext cx="2960762" cy="45561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025236" y="2761673"/>
            <a:ext cx="3121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Log-normal distribution:</a:t>
            </a:r>
          </a:p>
        </p:txBody>
      </p:sp>
      <p:pic>
        <p:nvPicPr>
          <p:cNvPr id="3074" name="Picture 2" descr="Image result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2600" y="2946339"/>
            <a:ext cx="4419600" cy="3590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3544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Parameter Values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104900" y="1579418"/>
            <a:ext cx="870411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Using least squares method:</a:t>
            </a:r>
          </a:p>
          <a:p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39" y="2256526"/>
            <a:ext cx="5958095" cy="1673143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239" y="4838546"/>
            <a:ext cx="2899809" cy="272762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073" y="4829310"/>
            <a:ext cx="4134095" cy="304762"/>
          </a:xfrm>
          <a:prstGeom prst="rect">
            <a:avLst/>
          </a:prstGeom>
        </p:spPr>
      </p:pic>
      <p:pic>
        <p:nvPicPr>
          <p:cNvPr id="4100" name="Picture 4" descr="Image result for linear least squares method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1540" y="1466414"/>
            <a:ext cx="4333292" cy="325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449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System Model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04900" y="1570182"/>
            <a:ext cx="9045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We assume the number and locations of wireless units form a Poisson point process</a:t>
            </a:r>
          </a:p>
        </p:txBody>
      </p:sp>
      <p:pic>
        <p:nvPicPr>
          <p:cNvPr id="4" name="Pictur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2743199"/>
            <a:ext cx="4726857" cy="37028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1491" y="4091708"/>
            <a:ext cx="4880762" cy="370286"/>
          </a:xfrm>
          <a:prstGeom prst="rect">
            <a:avLst/>
          </a:prstGeom>
        </p:spPr>
      </p:pic>
      <p:pic>
        <p:nvPicPr>
          <p:cNvPr id="6146" name="Picture 2" descr="Image result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550" y="2464214"/>
            <a:ext cx="5273430" cy="3625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7004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1029.621"/>
  <p:tag name="OUTPUTDPI" val="1200"/>
  <p:tag name="LATEXADDIN" val="\documentclass{article}&#10;\usepackage{amsmath}&#10;\pagestyle{empty}&#10;\begin{document}&#10;&#10;$\underline{\mathbf{U}} = (\mathbf{U}_1, \ldots, \mathbf{U}_{n_{\mathrm{a}}})$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G:\ppt\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0.7312"/>
  <p:tag name="ORIGINALWIDTH" val="1901.012"/>
  <p:tag name="OUTPUTDPI" val="1200"/>
  <p:tag name="LATEXADDIN" val="\documentclass{article}&#10;\usepackage{amsmath}&#10;\pagestyle{empty}&#10;\begin{document}&#10;&#10;$\mathcal{L} \left( \lambda_{\mathrm{t}}, \lambda_{\mathrm{o}};&#10;\underline{\mathbf{p}}, \underline{\mathbf{u}} \right)&#10;= f_{\underline{\mathbf{P}}, \underline{\mathbf{U}}}&#10;\left( \underline{\mathbf{p}}, \underline{\mathbf{u}};&#10;\lambda_{\mathrm{t}}, \lambda_{\mathrm{o}} \right)$&#10;&#10;&#10;\end{document}"/>
  <p:tag name="IGUANATEXSIZE" val="20"/>
  <p:tag name="IGUANATEXCURSOR" val="359"/>
  <p:tag name="TRANSPARENCY" val="True"/>
  <p:tag name="FILENAME" val=""/>
  <p:tag name="INPUTTYPE" val="0"/>
  <p:tag name="LATEXENGINEID" val="0"/>
  <p:tag name="TEMPFOLDER" val="G:\ppt\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10.2362"/>
  <p:tag name="OUTPUTDPI" val="1200"/>
  <p:tag name="LATEXADDIN" val="\documentclass{article}&#10;\usepackage{amsmath}&#10;\pagestyle{empty}&#10;\begin{document}&#10;&#10;$\underline{\mathbf{U}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G:\ppt\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2.7184"/>
  <p:tag name="ORIGINALWIDTH" val="4670.416"/>
  <p:tag name="OUTPUTDPI" val="1200"/>
  <p:tag name="LATEXADDIN" val="\documentclass{article}&#10;\usepackage{amsmath}&#10;\pagestyle{empty}&#10;\begin{document}&#10;&#10;$f_{\underline{\mathbf{U}}} ( \underline{\mathbf{u}} )&#10;= \frac{1}{A_{\mathrm{t}}^{R_{\mathrm{t}}(\underline{\mathbf{u}})}}&#10;\frac{ ( \lambda_{\mathrm{t}}&#10; A_{\mathrm{t}} )^{R_{\mathrm{t}}(\underline{\mathbf{u}})} }&#10;{ ( R_{\mathrm{t}}(\underline{\mathbf{u}}) )! }&#10;e^{- A_{\mathrm{t}} \lambda_{\mathrm{t}}}&#10;\frac{1}{A_{\mathrm{o}}^{R_{\mathrm{o}}(\underline{\mathbf{u}})}}&#10;\frac{ ( \lambda_{\mathrm{o}}&#10; A_{\mathrm{o}} )^{R_{\mathrm{o}}(\underline{\mathbf{u}})} }&#10;{ ( R_{\mathrm{o}}(\underline{\mathbf{u}}) )! }&#10;e^{- A_{\mathrm{o}} \lambda_{\mathrm{o}}} &#10;= \frac{ \lambda_{\mathrm{t}}^{R_{\mathrm{t}}(\underline{\mathbf{u}})} }&#10;{ ( R_{\mathrm{t}}(\underline{\mathbf{u}}) )! }&#10;\frac{ \lambda_{\mathrm{o}}^{R_{\mathrm{o}}(\underline{\mathbf{u}})} }&#10;{ ( R_{\mathrm{o}}(\underline{\mathbf{u}}) )! }&#10;e^{- A_{\mathrm{t}} \lambda_{\mathrm{t}}&#10; - A_{\mathrm{o}} \lambda_{\mathrm{o}}} .$&#10;&#10;&#10;\end{document}"/>
  <p:tag name="IGUANATEXSIZE" val="20"/>
  <p:tag name="IGUANATEXCURSOR" val="632"/>
  <p:tag name="TRANSPARENCY" val="True"/>
  <p:tag name="FILENAME" val=""/>
  <p:tag name="INPUTTYPE" val="0"/>
  <p:tag name="LATEXENGINEID" val="0"/>
  <p:tag name="TEMPFOLDER" val="G:\ppt\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71.3911"/>
  <p:tag name="ORIGINALWIDTH" val="2465.692"/>
  <p:tag name="OUTPUTDPI" val="1200"/>
  <p:tag name="LATEXADDIN" val="\documentclass{article}&#10;\usepackage{amsmath}&#10;\pagestyle{empty}&#10;\begin{document}&#10;&#10;$f_{\mathbf{P}_j | \mathbf{U}_j} (\mathbf{p}_{j} | \mathbf{u}_j)\\&#10;= \prod_{i=1}^{n_{\mathrm{s}}}&#10;f_{L_{ij}} ( p_{ij} - A - B \log_{10} (d_{ij}) - G_i(\phi_{ij}) ) \\&#10;= \frac{1}{\left( 2 \pi \sigma_{\mathrm{s}}^2 \right)^{\frac{n_{\mathrm{s}}}{2} }}&#10;\prod_{i=1}^{n_{\mathrm{s}}} e^{- \frac{( p_{ij} - A - B \log_{10} (d_{ij}) - G_i(\phi_{ij}) )^2}{2 \sigma_{\mathrm{s}}^2} } \\&#10;= \left( 2 \pi \sigma_{\mathrm{s}}^2 \right)^{- \frac{n_{\mathrm{s}}}{2}}&#10;e^{- \frac{ \sum_{i=1}^{n_{\mathrm{s}}}&#10;(p_{ij} - A - B \log_{10} (d_{ij}) - G_i(\phi_{ij}))^2}&#10;{2 \sigma_{\mathrm{s}}^2}} .$&#10;\end{document}"/>
  <p:tag name="IGUANATEXSIZE" val="20"/>
  <p:tag name="IGUANATEXCURSOR" val="147"/>
  <p:tag name="TRANSPARENCY" val="True"/>
  <p:tag name="FILENAME" val=""/>
  <p:tag name="INPUTTYPE" val="0"/>
  <p:tag name="LATEXENGINEID" val="0"/>
  <p:tag name="TEMPFOLDER" val="G:\ppt\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8.23772"/>
  <p:tag name="OUTPUTDPI" val="1200"/>
  <p:tag name="LATEXADDIN" val="\documentclass{article}&#10;\usepackage{amsmath}&#10;\pagestyle{empty}&#10;\begin{document}&#10;&#10;$\underline{\mathbf{P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110.2362"/>
  <p:tag name="OUTPUTDPI" val="1200"/>
  <p:tag name="LATEXADDIN" val="\documentclass{article}&#10;\usepackage{amsmath}&#10;\pagestyle{empty}&#10;\begin{document}&#10;&#10;$\underline{\mathbf{U}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G:\ppt\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1.9798"/>
  <p:tag name="ORIGINALWIDTH" val="1799.775"/>
  <p:tag name="OUTPUTDPI" val="1200"/>
  <p:tag name="LATEXADDIN" val="\documentclass{article}&#10;\usepackage{amsmath}&#10;\pagestyle{empty}&#10;\begin{document}&#10;&#10;$f_{\underline{\mathbf{P}} | \underline{\mathbf{U}}}&#10;\left( \underline{\mathbf{p}} | \underline{\mathbf{u}} \right)&#10;= \prod_{j=1}^{n_{\mathrm{a}}}&#10;f_{\mathbf{P}_j | \mathbf{U}_j} (\mathbf{p}_{j}|\mathbf{u}_j) $&#10;&#10;&#10;\end{document}"/>
  <p:tag name="IGUANATEXSIZE" val="20"/>
  <p:tag name="IGUANATEXCURSOR" val="290"/>
  <p:tag name="TRANSPARENCY" val="True"/>
  <p:tag name="FILENAME" val=""/>
  <p:tag name="INPUTTYPE" val="0"/>
  <p:tag name="LATEXENGINEID" val="0"/>
  <p:tag name="TEMPFOLDER" val="G:\ppt\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8.23772"/>
  <p:tag name="OUTPUTDPI" val="1200"/>
  <p:tag name="LATEXADDIN" val="\documentclass{article}&#10;\usepackage{amsmath}&#10;\pagestyle{empty}&#10;\begin{document}&#10;&#10;$\underline{\mathbf{P}}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1654.293"/>
  <p:tag name="OUTPUTDPI" val="1200"/>
  <p:tag name="LATEXADDIN" val="\documentclass{article}&#10;\usepackage{amsmath}&#10;\pagestyle{empty}&#10;\begin{document}&#10;&#10;$\label{equation:IntegralComponentsT}&#10;\mathcal{I}_{\mathcal{A}_{\mathrm{t}}}(j)&#10;= \int_{\mathcal{A}_{\mathrm{t}}} f_{\mathbf{P}_j|\mathbf{U}_j}&#10;(\mathbf{p}_j|\mathbf{u}_j) d\mathbf{u}_j$&#10;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G:\ppt\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57.4803"/>
  <p:tag name="ORIGINALWIDTH" val="1709.786"/>
  <p:tag name="OUTPUTDPI" val="1200"/>
  <p:tag name="LATEXADDIN" val="\documentclass{article}&#10;\usepackage{amsmath}&#10;\pagestyle{empty}&#10;\begin{document}&#10;&#10;$\label{equation:IntegralComponentsO}&#10;\mathcal{I}_{\mathcal{A}_{\mathrm{o}}}(j)&#10;= \int_{\mathcal{A}_{\mathrm{o}}} f_{\mathbf{P}_j|\mathbf{U}_j}&#10;(\mathbf{p}_j|\mathbf{u}_j) d\mathbf{u}_j .$&#10;&#10;&#10;\end{document}"/>
  <p:tag name="IGUANATEXSIZE" val="20"/>
  <p:tag name="IGUANATEXCURSOR" val="161"/>
  <p:tag name="TRANSPARENCY" val="True"/>
  <p:tag name="FILENAME" val=""/>
  <p:tag name="INPUTTYPE" val="0"/>
  <p:tag name="LATEXENGINEID" val="0"/>
  <p:tag name="TEMPFOLDER" val="G:\ppt\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992.8759"/>
  <p:tag name="OUTPUTDPI" val="1200"/>
  <p:tag name="LATEXADDIN" val="\documentclass{article}&#10;\usepackage{amsmath}&#10;\pagestyle{empty}&#10;\begin{document}&#10;&#10;$\underline{\mathbf{P}} = (\mathbf{P}_1, \ldots, \mathbf{P}_{n_{\mathrm{a}}})$&#10;&#10;&#10;\end{document}"/>
  <p:tag name="IGUANATEXSIZE" val="20"/>
  <p:tag name="IGUANATEXCURSOR" val="159"/>
  <p:tag name="TRANSPARENCY" val="True"/>
  <p:tag name="FILENAME" val=""/>
  <p:tag name="INPUTTYPE" val="0"/>
  <p:tag name="LATEXENGINEID" val="0"/>
  <p:tag name="TEMPFOLDER" val="G:\ppt\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8.23772"/>
  <p:tag name="OUTPUTDPI" val="1200"/>
  <p:tag name="LATEXADDIN" val="\documentclass{article}&#10;\usepackage{amsmath}&#10;\pagestyle{empty}&#10;\begin{document}&#10;&#10;$\underline{\mathbf{P}}$&#10;&#10;&#10;\end{document}"/>
  <p:tag name="IGUANATEXSIZE" val="20"/>
  <p:tag name="IGUANATEXCURSOR" val="105"/>
  <p:tag name="TRANSPARENCY" val="True"/>
  <p:tag name="FILENAME" val=""/>
  <p:tag name="INPUTTYPE" val="0"/>
  <p:tag name="LATEXENGINEID" val="0"/>
  <p:tag name="TEMPFOLDER" val="G:\ppt\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1853.768"/>
  <p:tag name="OUTPUTDPI" val="1200"/>
  <p:tag name="LATEXADDIN" val="\documentclass{article}&#10;\usepackage{amsmath}&#10;\pagestyle{empty}&#10;\begin{document}&#10;&#10;$\mathrm{BMSE} \left[ \hat{R}_{\mathrm{t}} \right]&#10;= \mathrm{E} \left[ \left(&#10;\hat{R}_{\mathrm{t}} \left( \underline{\mathbf{P}} \right)&#10;- R_{\mathrm{t}} \right)^2 \right]$&#10;&#10;&#10;\end{document}"/>
  <p:tag name="IGUANATEXSIZE" val="20"/>
  <p:tag name="IGUANATEXCURSOR" val="252"/>
  <p:tag name="TRANSPARENCY" val="True"/>
  <p:tag name="FILENAME" val=""/>
  <p:tag name="INPUTTYPE" val="0"/>
  <p:tag name="LATEXENGINEID" val="0"/>
  <p:tag name="TEMPFOLDER" val="G:\ppt\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1.2186"/>
  <p:tag name="ORIGINALWIDTH" val="2644.169"/>
  <p:tag name="OUTPUTDPI" val="1200"/>
  <p:tag name="LATEXADDIN" val="\documentclass{article}&#10;\usepackage{amsmath}&#10;\pagestyle{empty}&#10;\begin{document}&#10;&#10;$\mathrm{BMSE} \left[ \hat{R}_{\mathrm{t}} \right]&#10;\approx \frac{1}{M} \sum_{m=1}^M \left(&#10;\hat{R}_{\mathrm{t}}^{(m)} \left( \underline{\mathbf{P}}^{(m)} \right)&#10;- R_{\mathrm{t}}^{(m)} \right)^2 $&#10;&#10;&#10;\end{document}"/>
  <p:tag name="IGUANATEXSIZE" val="20"/>
  <p:tag name="IGUANATEXCURSOR" val="276"/>
  <p:tag name="TRANSPARENCY" val="True"/>
  <p:tag name="FILENAME" val=""/>
  <p:tag name="INPUTTYPE" val="0"/>
  <p:tag name="LATEXENGINEID" val="0"/>
  <p:tag name="TEMPFOLDER" val="G:\ppt\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7.979"/>
  <p:tag name="ORIGINALWIDTH" val="2998.875"/>
  <p:tag name="OUTPUTDPI" val="1200"/>
  <p:tag name="LATEXADDIN" val="\documentclass{article}&#10;\usepackage{amsmath}&#10;\pagestyle{empty}&#10;\begin{document}&#10;$&#10;\hat{R}_{\mathrm{t}} \left( \underline{\mathbf{p}} \right)&#10;= \mathrm{E} \left[ R_{\mathrm{t}}&#10;| \underline{\mathbf{P}} = \underline{\mathbf{p}} \right]&#10;= \sum_{r_{\mathrm{t}} = 0}^{n_{\mathrm{a}}} r_{\mathrm{t}}&#10;\Pr \left( R_{\mathrm{t}} = r_{\mathrm{t}}&#10;| \underline{\mathbf{P}} = \underline{\mathbf{p}} \right)  .$&#10;&#10;\end{document}"/>
  <p:tag name="IGUANATEXSIZE" val="20"/>
  <p:tag name="IGUANATEXCURSOR" val="397"/>
  <p:tag name="TRANSPARENCY" val="True"/>
  <p:tag name="FILENAME" val=""/>
  <p:tag name="INPUTTYPE" val="0"/>
  <p:tag name="LATEXENGINEID" val="0"/>
  <p:tag name="TEMPFOLDER" val="G:\ppt\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4.9868"/>
  <p:tag name="ORIGINALWIDTH" val="98.23772"/>
  <p:tag name="OUTPUTDPI" val="1200"/>
  <p:tag name="LATEXADDIN" val="\documentclass{article}&#10;\usepackage{amsmath}&#10;\pagestyle{empty}&#10;\begin{document}&#10;&#10;$\underline{\mathbf{P}}$&#10;&#10;&#10;\end{document}"/>
  <p:tag name="IGUANATEXSIZE" val="20"/>
  <p:tag name="IGUANATEXCURSOR" val="104"/>
  <p:tag name="TRANSPARENCY" val="True"/>
  <p:tag name="FILENAME" val=""/>
  <p:tag name="INPUTTYPE" val="0"/>
  <p:tag name="LATEXENGINEID" val="0"/>
  <p:tag name="TEMPFOLDER" val="G:\ppt\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485.1894"/>
  <p:tag name="ORIGINALWIDTH" val="1484.814"/>
  <p:tag name="OUTPUTDPI" val="1200"/>
  <p:tag name="LATEXADDIN" val="\documentclass{article}&#10;\usepackage{amsmath}&#10;\pagestyle{empty}&#10;\begin{document}&#10;&#10;$\mathcal{L} \left( \lambda_{\mathrm{t}}, \lambda_{\mathrm{o}};&#10;\underline{\mathbf{p}}, \underline{\mathbf{u}} \right)\\&#10;= f_{\underline{\mathbf{P}}, \underline{\mathbf{U}}}&#10;\left( \underline{\mathbf{p}}, \underline{\mathbf{u}};&#10;\lambda_{\mathrm{t}}, \lambda_{\mathrm{o}} \right) \\&#10;= f_{\underline{\mathbf{P}} | \underline{\mathbf{U}}}&#10;\left( \underline{\mathbf{p}} | \underline{\mathbf{u}} \right)&#10;f_{\underline{\mathbf{U}}} \left( \underline{\mathbf{u}};&#10;\lambda_{\mathrm{t}}, \lambda_{\mathrm{o}} \right) .$&#10;\end{document}"/>
  <p:tag name="IGUANATEXSIZE" val="20"/>
  <p:tag name="IGUANATEXCURSOR" val="201"/>
  <p:tag name="TRANSPARENCY" val="True"/>
  <p:tag name="FILENAME" val=""/>
  <p:tag name="INPUTTYPE" val="0"/>
  <p:tag name="LATEXENGINEID" val="0"/>
  <p:tag name="TEMPFOLDER" val="G:\ppt\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2830.896"/>
  <p:tag name="OUTPUTDPI" val="1200"/>
  <p:tag name="LATEXADDIN" val="\documentclass{article}&#10;\usepackage{amsmath}&#10;\pagestyle{empty}&#10;\begin{document}&#10;&#10;$\max_{\lambda_{\mathrm{t}}, \lambda_{\mathrm{o}}}&#10;\mathcal{L} \left( \lambda_{\mathrm{t}}, \lambda_{\mathrm{o}};&#10;\underline{\mathbf{p}} \right)&#10;= \max_{\alpha} \mathcal{L} \left(&#10;\frac{n_{\mathrm{a}}}{A_{\mathrm{t}}} \alpha ,&#10;\frac{n_{\mathrm{a}}}{A_{\mathrm{o}}} (1 - \alpha) ;&#10;\underline{\mathbf{p}} \right)$&#10;&#10;&#10;\end{document}"/>
  <p:tag name="IGUANATEXSIZE" val="20"/>
  <p:tag name="IGUANATEXCURSOR" val="391"/>
  <p:tag name="TRANSPARENCY" val="True"/>
  <p:tag name="FILENAME" val=""/>
  <p:tag name="INPUTTYPE" val="0"/>
  <p:tag name="LATEXENGINEID" val="0"/>
  <p:tag name="TEMPFOLDER" val="G:\ppt\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5.4818"/>
  <p:tag name="ORIGINALWIDTH" val="790.4012"/>
  <p:tag name="OUTPUTDPI" val="1200"/>
  <p:tag name="LATEXADDIN" val="\documentclass{article}&#10;\usepackage{amsmath}&#10;\pagestyle{empty}&#10;\begin{document}&#10;&#10;$c = \frac{n_{\mathrm{a}}}&#10;{A_{\mathrm{t}} \lambda_{\mathrm{t}} + A_{\mathrm{o}} \lambda_{\mathrm{o}}} .$&#10;\end{document}"/>
  <p:tag name="IGUANATEXSIZE" val="20"/>
  <p:tag name="IGUANATEXCURSOR" val="186"/>
  <p:tag name="TRANSPARENCY" val="True"/>
  <p:tag name="FILENAME" val=""/>
  <p:tag name="INPUTTYPE" val="0"/>
  <p:tag name="LATEXENGINEID" val="0"/>
  <p:tag name="TEMPFOLDER" val="G:\ppt\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1.7323"/>
  <p:tag name="ORIGINALWIDTH" val="2791.901"/>
  <p:tag name="OUTPUTDPI" val="1200"/>
  <p:tag name="LATEXADDIN" val="\documentclass{article}&#10;\usepackage{amsmath}&#10;\pagestyle{empty}&#10;\begin{document}&#10;&#10;$\mathcal{L} \left( c \lambda_{\mathrm{t}}, c \lambda_{\mathrm{o}};&#10;\underline{\mathbf{P}} \right)= c^{n_{\mathrm{a}}}&#10;e^{- (A_{\mathrm{t}} \lambda_{\mathrm{t}}&#10;+ A_{\mathrm{o}} \lambda_{\mathrm{o}}) (c-1)}&#10;\mathcal{L} \left( \lambda_{\mathrm{t}}, \lambda_{\mathrm{o}};&#10;\underline{\mathbf{P}} \right) .$&#10;&#10;\end{document}"/>
  <p:tag name="IGUANATEXSIZE" val="20"/>
  <p:tag name="IGUANATEXCURSOR" val="385"/>
  <p:tag name="TRANSPARENCY" val="True"/>
  <p:tag name="FILENAME" val=""/>
  <p:tag name="INPUTTYPE" val="0"/>
  <p:tag name="LATEXENGINEID" val="0"/>
  <p:tag name="TEMPFOLDER" val="G:\ppt\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488.189"/>
  <p:tag name="OUTPUTDPI" val="1200"/>
  <p:tag name="LATEXADDIN" val="\documentclass{article}&#10;\usepackage{amsmath}&#10;\pagestyle{empty}&#10;\begin{document}&#10;$&#10; \lambda_{\mathrm{t}}&#10; = \alpha \frac{\lambda}{A_{\mathrm{t}}}&#10;$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2014.998"/>
  <p:tag name="OUTPUTDPI" val="1200"/>
  <p:tag name="LATEXADDIN" val="\documentclass{article}&#10;\usepackage{amsmath}&#10;\pagestyle{empty}&#10;\begin{document}&#10;&#10;$P_{d} \text{[dBm]}&#10;= A + B \log_{10}(d) + L_{s} + G_{a} $&#10;&#10;&#10;\end{document}"/>
  <p:tag name="IGUANATEXSIZE" val="20"/>
  <p:tag name="IGUANATEXCURSOR" val="139"/>
  <p:tag name="TRANSPARENCY" val="True"/>
  <p:tag name="FILENAME" val=""/>
  <p:tag name="INPUTTYPE" val="0"/>
  <p:tag name="LATEXENGINEID" val="0"/>
  <p:tag name="TEMPFOLDER" val="g:\ppt\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66.4792"/>
  <p:tag name="ORIGINALWIDTH" val="818.8976"/>
  <p:tag name="OUTPUTDPI" val="1200"/>
  <p:tag name="LATEXADDIN" val="\documentclass{article}&#10;\usepackage{amsmath}&#10;\pagestyle{empty}&#10;\begin{document}&#10;&#10;$&#10; \lambda_{\mathrm{o}}&#10; = (1 - \alpha) \frac{\lambda}{A_{\mathrm{o}}}&#10;$&#10;\end{document}"/>
  <p:tag name="IGUANATEXSIZE" val="20"/>
  <p:tag name="IGUANATEXCURSOR" val="84"/>
  <p:tag name="TRANSPARENCY" val="True"/>
  <p:tag name="FILENAME" val=""/>
  <p:tag name="INPUTTYPE" val="0"/>
  <p:tag name="LATEXENGINEID" val="0"/>
  <p:tag name="TEMPFOLDER" val="G:\ppt\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1.2186"/>
  <p:tag name="ORIGINALWIDTH" val="2555.681"/>
  <p:tag name="OUTPUTDPI" val="1200"/>
  <p:tag name="LATEXADDIN" val="\documentclass{article}&#10;\usepackage{amsmath}&#10;\pagestyle{empty}&#10;\begin{document}&#10;&#10;$\mathrm{MSE} \left[ \hat{R}_{\mathrm{t}} \right]&#10;\approx \frac{1}{M} \sum_{m=1}^M \left(&#10;\hat{R}_{\mathrm{t}}^{(m)} \left( \underline{\mathbf{P}}^{(m)} \right)&#10;- R_{\mathrm{t}}^{(m)} \right)^2 $&#10;&#10;&#10;\end{document}"/>
  <p:tag name="IGUANATEXSIZE" val="20"/>
  <p:tag name="IGUANATEXCURSOR" val="275"/>
  <p:tag name="TRANSPARENCY" val="True"/>
  <p:tag name="FILENAME" val=""/>
  <p:tag name="INPUTTYPE" val="0"/>
  <p:tag name="LATEXENGINEID" val="0"/>
  <p:tag name="TEMPFOLDER" val="G:\ppt\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578.9276"/>
  <p:tag name="ORIGINALWIDTH" val="2106.487"/>
  <p:tag name="OUTPUTDPI" val="1200"/>
  <p:tag name="LATEXADDIN" val="\documentclass{article}&#10;\usepackage{amsmath}&#10;\pagestyle{empty}&#10;\begin{document}&#10;&#10;$\hat{R}_{\mathrm{t}}&#10;\left( \underline{\mathbf{p}} \right)\\&#10;= \mathrm{E}_{\hat{\lambda}_{\mathrm{t}}, \hat{\lambda}_{\mathrm{o}}}&#10;\left[ R_{\mathrm{t}} | \underline{\mathbf{P}}&#10;= \underline{\mathbf{p}} \right] \\&#10;= \sum_{r_{\mathrm{t}} = 0}^{n_{\mathrm{a}}} r_{\mathrm{t}}&#10;\Pr \left( R_{\mathrm{t}} = r_{\mathrm{t}}&#10;| \underline{\mathbf{P}} = \underline{\mathbf{p}} ;&#10;\hat{\lambda}_{\mathrm{t}}, \hat{\lambda}_{\mathrm{o}} \right) .$&#10;\end{document}"/>
  <p:tag name="IGUANATEXSIZE" val="20"/>
  <p:tag name="IGUANATEXCURSOR" val="296"/>
  <p:tag name="TRANSPARENCY" val="True"/>
  <p:tag name="FILENAME" val=""/>
  <p:tag name="INPUTTYPE" val="0"/>
  <p:tag name="LATEXENGINEID" val="0"/>
  <p:tag name="TEMPFOLDER" val="G:\ppt\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99.2126"/>
  <p:tag name="ORIGINALWIDTH" val="2548.931"/>
  <p:tag name="OUTPUTDPI" val="1200"/>
  <p:tag name="LATEXADDIN" val="\documentclass{article}&#10;\usepackage{amsmath}&#10;\pagestyle{empty}&#10;\begin{document}&#10;&#10;$G_i (\phi_{ij}) = - \min \left\{&#10;12 \left( \frac{\phi_{ij} - \theta_{i}}{\theta_{\mathrm{3dB}}} \right)^2,&#10;G_{\mathrm{floor}} \right\} - G_{\mathrm{avg}}$&#10;&#10;&#10;\end{document}"/>
  <p:tag name="IGUANATEXSIZE" val="20"/>
  <p:tag name="IGUANATEXCURSOR" val="235"/>
  <p:tag name="TRANSPARENCY" val="True"/>
  <p:tag name="FILENAME" val=""/>
  <p:tag name="INPUTTYPE" val="0"/>
  <p:tag name="LATEXENGINEID" val="0"/>
  <p:tag name="TEMPFOLDER" val="G:\ppt\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2029.996"/>
  <p:tag name="OUTPUTDPI" val="1200"/>
  <p:tag name="LATEXADDIN" val="\documentclass{article}&#10;\usepackage{amsmath}&#10;\pagestyle{empty}&#10;\begin{document}&#10;&#10;$P \text{[dBm]}&#10;= A + B \log_{10}(d) + L + G (\phi)$&#10;&#10;&#10;\end{document}"/>
  <p:tag name="IGUANATEXSIZE" val="20"/>
  <p:tag name="IGUANATEXCURSOR" val="132"/>
  <p:tag name="TRANSPARENCY" val="True"/>
  <p:tag name="FILENAME" val=""/>
  <p:tag name="INPUTTYPE" val="0"/>
  <p:tag name="LATEXENGINEID" val="0"/>
  <p:tag name="TEMPFOLDER" val="G:\ppt\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2228.721"/>
  <p:tag name="OUTPUTDPI" val="1200"/>
  <p:tag name="LATEXADDIN" val="\documentclass{article}&#10;\usepackage{amsmath}&#10;\pagestyle{empty}&#10;\begin{document}&#10;&#10;$A = P_{\mathrm{t}} + 20 \log_{10} \left( \frac{3 \times 10^8}{f_{\mathrm{carrier}}} \right) - 20\log_{10}(4\pi) $&#10;&#10;&#10;\end{document}"/>
  <p:tag name="IGUANATEXSIZE" val="20"/>
  <p:tag name="IGUANATEXCURSOR" val="194"/>
  <p:tag name="TRANSPARENCY" val="True"/>
  <p:tag name="FILENAME" val=""/>
  <p:tag name="INPUTTYPE" val="0"/>
  <p:tag name="LATEXENGINEID" val="0"/>
  <p:tag name="TEMPFOLDER" val="G:\ppt\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9.23882"/>
  <p:tag name="ORIGINALWIDTH" val="755.1556"/>
  <p:tag name="OUTPUTDPI" val="1200"/>
  <p:tag name="LATEXADDIN" val="\documentclass{article}&#10;\usepackage{amsmath}&#10;\pagestyle{empty}&#10;\begin{document}&#10;&#10;$B=-20 dBm$&#10;&#10;&#10;\end{document}"/>
  <p:tag name="IGUANATEXSIZE" val="20"/>
  <p:tag name="IGUANATEXCURSOR" val="91"/>
  <p:tag name="TRANSPARENCY" val="True"/>
  <p:tag name="FILENAME" val=""/>
  <p:tag name="INPUTTYPE" val="0"/>
  <p:tag name="LATEXENGINEID" val="0"/>
  <p:tag name="TEMPFOLDER" val="G:\ppt\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05.7368"/>
  <p:tag name="ORIGINALWIDTH" val="716.1605"/>
  <p:tag name="OUTPUTDPI" val="1200"/>
  <p:tag name="LATEXADDIN" val="\documentclass{article}&#10;\usepackage{amsmath}&#10;\pagestyle{empty}&#10;\begin{document}&#10;&#10;$\sigma_{s}=2.0 dBm$&#10;&#10;&#10;\end{document}"/>
  <p:tag name="IGUANATEXSIZE" val="20"/>
  <p:tag name="IGUANATEXCURSOR" val="100"/>
  <p:tag name="TRANSPARENCY" val="True"/>
  <p:tag name="FILENAME" val=""/>
  <p:tag name="INPUTTYPE" val="0"/>
  <p:tag name="LATEXENGINEID" val="0"/>
  <p:tag name="TEMPFOLDER" val="G:\ppt\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1706.037"/>
  <p:tag name="OUTPUTDPI" val="1200"/>
  <p:tag name="LATEXADDIN" val="\documentclass{article}&#10;\usepackage{amsmath}&#10;\pagestyle{empty}&#10;\begin{document}&#10;&#10;$\alpha = 1 - (confidence\ level / 100)$&#10;&#10;&#10;\end{document}"/>
  <p:tag name="IGUANATEXSIZE" val="20"/>
  <p:tag name="IGUANATEXCURSOR" val="120"/>
  <p:tag name="TRANSPARENCY" val="True"/>
  <p:tag name="FILENAME" val=""/>
  <p:tag name="INPUTTYPE" val="0"/>
  <p:tag name="LATEXENGINEID" val="0"/>
  <p:tag name="TEMPFOLDER" val="G:\ppt\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3.7346"/>
  <p:tag name="ORIGINALWIDTH" val="703.412"/>
  <p:tag name="OUTPUTDPI" val="1200"/>
  <p:tag name="LATEXADDIN" val="\documentclass{article}&#10;\usepackage{amsmath}&#10;\pagestyle{empty}&#10;\begin{document}&#10;&#10;$p^* = 1 - \alpha/2$&#10;&#10;&#10;\end{document}"/>
  <p:tag name="IGUANATEXSIZE" val="20"/>
  <p:tag name="IGUANATEXCURSOR" val="101"/>
  <p:tag name="TRANSPARENCY" val="True"/>
  <p:tag name="FILENAME" val=""/>
  <p:tag name="INPUTTYPE" val="0"/>
  <p:tag name="LATEXENGINEID" val="0"/>
  <p:tag name="TEMPFOLDER" val="G:\ppt\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24.222"/>
  <p:tag name="ORIGINALWIDTH" val="1457.068"/>
  <p:tag name="OUTPUTDPI" val="1200"/>
  <p:tag name="LATEXADDIN" val="\documentclass{article}&#10;\usepackage{amsmath}&#10;\pagestyle{empty}&#10;\begin{document}&#10;&#10;$f_{L_{s}} (\ell)&#10;= \frac{1}{\sqrt{2 \pi} \sigma_{\mathrm{s}}} &#10;\exp \left( - \frac{\ell^2}{2 \sigma_{\mathrm{s}}^2} \right) $&#10;&#10;&#10;\end{document}"/>
  <p:tag name="IGUANATEXSIZE" val="20"/>
  <p:tag name="IGUANATEXCURSOR" val="206"/>
  <p:tag name="TRANSPARENCY" val="True"/>
  <p:tag name="FILENAME" val=""/>
  <p:tag name="INPUTTYPE" val="0"/>
  <p:tag name="LATEXENGINEID" val="0"/>
  <p:tag name="TEMPFOLDER" val="g:\ppt\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2.4859"/>
  <p:tag name="ORIGINALWIDTH" val="598.4252"/>
  <p:tag name="OUTPUTDPI" val="1200"/>
  <p:tag name="LATEXADDIN" val="\documentclass{article}&#10;\usepackage{amsmath}&#10;\pagestyle{empty}&#10;\begin{document}&#10;&#10;$df = N-1$&#10;&#10;&#10;\end{document}"/>
  <p:tag name="IGUANATEXSIZE" val="20"/>
  <p:tag name="IGUANATEXCURSOR" val="90"/>
  <p:tag name="TRANSPARENCY" val="True"/>
  <p:tag name="FILENAME" val=""/>
  <p:tag name="INPUTTYPE" val="0"/>
  <p:tag name="LATEXENGINEID" val="0"/>
  <p:tag name="TEMPFOLDER" val="G:\ppt\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254.2182"/>
  <p:tag name="ORIGINALWIDTH" val="575.1781"/>
  <p:tag name="OUTPUTDPI" val="1200"/>
  <p:tag name="LATEXADDIN" val="\documentclass{article}&#10;\usepackage{amsmath}&#10;\pagestyle{empty}&#10;\begin{document}&#10;&#10;$SE= \dfrac{\sigma}{\sqrt{N}}$&#10;&#10;&#10;\end{document}"/>
  <p:tag name="IGUANATEXSIZE" val="20"/>
  <p:tag name="IGUANATEXCURSOR" val="110"/>
  <p:tag name="TRANSPARENCY" val="True"/>
  <p:tag name="FILENAME" val=""/>
  <p:tag name="INPUTTYPE" val="0"/>
  <p:tag name="LATEXENGINEID" val="0"/>
  <p:tag name="TEMPFOLDER" val="G:\ppt\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14.7357"/>
  <p:tag name="ORIGINALWIDTH" val="2489.689"/>
  <p:tag name="OUTPUTDPI" val="1200"/>
  <p:tag name="LATEXADDIN" val="\documentclass{article}&#10;\usepackage{amsmath}&#10;\pagestyle{empty}&#10;\begin{document}&#10;&#10;$Confidence\ interval = \mu \pm Margin\ of\ error$&#10;&#10;&#10;\end{document}"/>
  <p:tag name="IGUANATEXSIZE" val="20"/>
  <p:tag name="IGUANATEXCURSOR" val="130"/>
  <p:tag name="TRANSPARENCY" val="True"/>
  <p:tag name="FILENAME" val=""/>
  <p:tag name="INPUTTYPE" val="0"/>
  <p:tag name="LATEXENGINEID" val="0"/>
  <p:tag name="TEMPFOLDER" val="G:\ppt\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823.3971"/>
  <p:tag name="ORIGINALWIDTH" val="2932.134"/>
  <p:tag name="OUTPUTDPI" val="1200"/>
  <p:tag name="LATEXADDIN" val="\documentclass{article}&#10;\usepackage{amsmath}&#10;\pagestyle{empty}&#10;\begin{document}&#10;&#10;$\operatorname*{arg min}_{a,b}&#10;\left\| \vphantom{ \begin{bmatrix} \vdots \\ p_{ij} - G_i (\phi_{ij}) \\ \vdots \end{bmatrix}} \right.&#10;\underbrace{\begin{bmatrix} \vdots \\ p_{ij} - G_i (\phi_{ij}) \\ \vdots \end{bmatrix}}_{\mathbf{y}}&#10;- \underbrace{\begin{bmatrix} \vdots &amp; \vdots \\ 1 &amp; \log_{10} (d_{ij}) \\&#10;\vdots &amp; \vdots \end{bmatrix}}_{M}&#10;\begin{bmatrix} a \\ b \end{bmatrix}&#10;\left. \vphantom{ \begin{bmatrix} \vdots \\ p_{ij} - G_i (\phi_{ij}) \\ \vdots \end{bmatrix}} \right\|^2 .$&#10;&#10;&#10;\end{document}"/>
  <p:tag name="IGUANATEXSIZE" val="20"/>
  <p:tag name="IGUANATEXCURSOR" val="569"/>
  <p:tag name="TRANSPARENCY" val="True"/>
  <p:tag name="FILENAME" val=""/>
  <p:tag name="INPUTTYPE" val="0"/>
  <p:tag name="LATEXENGINEID" val="0"/>
  <p:tag name="TEMPFOLDER" val="G:\ppt\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24.4844"/>
  <p:tag name="ORIGINALWIDTH" val="392.9509"/>
  <p:tag name="OUTPUTDPI" val="1200"/>
  <p:tag name="LATEXADDIN" val="\documentclass{article}&#10;\usepackage{amsmath}&#10;\pagestyle{empty}&#10;\begin{document}&#10;&#10;$|r_{t}-\hat{r_{t}}|$&#10;&#10;&#10;\end{document}"/>
  <p:tag name="IGUANATEXSIZE" val="20"/>
  <p:tag name="IGUANATEXCURSOR" val="81"/>
  <p:tag name="TRANSPARENCY" val="True"/>
  <p:tag name="FILENAME" val=""/>
  <p:tag name="INPUTTYPE" val="0"/>
  <p:tag name="LATEXENGINEID" val="0"/>
  <p:tag name="TEMPFOLDER" val="G:\ppt\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34.2332"/>
  <p:tag name="ORIGINALWIDTH" val="1427.072"/>
  <p:tag name="OUTPUTDPI" val="1200"/>
  <p:tag name="LATEXADDIN" val="\documentclass{article}&#10;\usepackage{amsmath}&#10;\pagestyle{empty}&#10;\begin{document}&#10;&#10;$[A\ B]^T=( M^T M)^{-1} M^{T} \mathbf{y} .$&#10;&#10;&#10;\end{document}"/>
  <p:tag name="IGUANATEXSIZE" val="20"/>
  <p:tag name="IGUANATEXCURSOR" val="124"/>
  <p:tag name="TRANSPARENCY" val="True"/>
  <p:tag name="FILENAME" val=""/>
  <p:tag name="INPUTTYPE" val="0"/>
  <p:tag name="LATEXENGINEID" val="0"/>
  <p:tag name="TEMPFOLDER" val="G:\ppt\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49.9813"/>
  <p:tag name="ORIGINALWIDTH" val="2034.496"/>
  <p:tag name="OUTPUTDPI" val="1200"/>
  <p:tag name="LATEXADDIN" val="\documentclass{article}&#10;\usepackage{amsmath}&#10;\pagestyle{empty}&#10;\begin{document}&#10;&#10;&#10;$\sigma_{\mathrm{s}}^2&#10;= \frac{1}{N-1} \mathbf{y}^{T} (I-M( M^T M)^{-1} M^{T})\mathbf{y} .$&#10;&#10;\end{document}"/>
  <p:tag name="IGUANATEXSIZE" val="20"/>
  <p:tag name="IGUANATEXCURSOR" val="83"/>
  <p:tag name="TRANSPARENCY" val="True"/>
  <p:tag name="FILENAME" val=""/>
  <p:tag name="INPUTTYPE" val="0"/>
  <p:tag name="LATEXENGINEID" val="0"/>
  <p:tag name="TEMPFOLDER" val="G:\ppt\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2.2272"/>
  <p:tag name="ORIGINALWIDTH" val="2326.209"/>
  <p:tag name="OUTPUTDPI" val="1200"/>
  <p:tag name="LATEXADDIN" val="\documentclass{article}&#10;\usepackage{amsmath}&#10;\pagestyle{empty}&#10;\begin{document}&#10;&#10;$\Pr ( R_{\mathrm{t}} = r_{\mathrm{t}} )&#10;= \frac{(\lambda_{\mathrm{t}} A_{\mathrm{t}})^{r_{\mathrm{t}}}}&#10;{r_{\mathrm{t}}!} e^{- A_{\mathrm{t}} \lambda_{\mathrm{t}}}&#10;\quad r_{\mathrm{t}} = 0, 1, \ldots$&#10;&#10;&#10;\end{document}"/>
  <p:tag name="IGUANATEXSIZE" val="20"/>
  <p:tag name="IGUANATEXCURSOR" val="282"/>
  <p:tag name="TRANSPARENCY" val="True"/>
  <p:tag name="FILENAME" val=""/>
  <p:tag name="INPUTTYPE" val="0"/>
  <p:tag name="LATEXENGINEID" val="0"/>
  <p:tag name="TEMPFOLDER" val="G:\ppt\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RIGINALHEIGHT" val="182.2272"/>
  <p:tag name="ORIGINALWIDTH" val="2401.95"/>
  <p:tag name="OUTPUTDPI" val="1200"/>
  <p:tag name="LATEXADDIN" val="\documentclass{article}&#10;\usepackage{amsmath}&#10;\pagestyle{empty}&#10;\begin{document}&#10;&#10;$\Pr ( R_{\mathrm{o}} = r_{\mathrm{o}} )&#10;= \frac{(\lambda_{\mathrm{o}} A_{\mathrm{o}})^{r_{\mathrm{o}}}}&#10;{r_{\mathrm{o}}!} e^{- A_{\mathrm{o}} \lambda_{\mathrm{o}}}&#10;\quad r_{\mathrm{o}} = 0, 1, \ldots$&#10;&#10;&#10;\end{document}"/>
  <p:tag name="IGUANATEXSIZE" val="20"/>
  <p:tag name="IGUANATEXCURSOR" val="282"/>
  <p:tag name="TRANSPARENCY" val="True"/>
  <p:tag name="FILENAME" val=""/>
  <p:tag name="INPUTTYPE" val="0"/>
  <p:tag name="LATEXENGINEID" val="0"/>
  <p:tag name="TEMPFOLDER" val="G:\ppt\"/>
</p:tagLst>
</file>

<file path=ppt/theme/theme1.xml><?xml version="1.0" encoding="utf-8"?>
<a:theme xmlns:a="http://schemas.openxmlformats.org/drawingml/2006/main" name="Academic Literature 16x9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Academic Literature">
      <a:dk1>
        <a:srgbClr val="514843"/>
      </a:dk1>
      <a:lt1>
        <a:srgbClr val="FFFFFF"/>
      </a:lt1>
      <a:dk2>
        <a:srgbClr val="000000"/>
      </a:dk2>
      <a:lt2>
        <a:srgbClr val="FFFFF3"/>
      </a:lt2>
      <a:accent1>
        <a:srgbClr val="514843"/>
      </a:accent1>
      <a:accent2>
        <a:srgbClr val="6D7D66"/>
      </a:accent2>
      <a:accent3>
        <a:srgbClr val="525A6A"/>
      </a:accent3>
      <a:accent4>
        <a:srgbClr val="827266"/>
      </a:accent4>
      <a:accent5>
        <a:srgbClr val="AE9A7E"/>
      </a:accent5>
      <a:accent6>
        <a:srgbClr val="A8A39E"/>
      </a:accent6>
      <a:hlink>
        <a:srgbClr val="59704F"/>
      </a:hlink>
      <a:folHlink>
        <a:srgbClr val="A8A39E"/>
      </a:folHlink>
    </a:clrScheme>
    <a:fontScheme name="Plantagenet Cherokee-Euphemia">
      <a:majorFont>
        <a:latin typeface="Plantagenet Cherokee"/>
        <a:ea typeface=""/>
        <a:cs typeface=""/>
      </a:majorFont>
      <a:minorFont>
        <a:latin typeface="Euphemia"/>
        <a:ea typeface=""/>
        <a:cs typeface=""/>
      </a:minorFont>
    </a:fontScheme>
    <a:fmtScheme name="AcademicLiterature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300000"/>
              </a:schemeClr>
            </a:gs>
            <a:gs pos="100000">
              <a:schemeClr val="phClr">
                <a:tint val="68000"/>
                <a:satMod val="300000"/>
              </a:schemeClr>
            </a:gs>
          </a:gsLst>
          <a:path path="rect">
            <a:fillToRect l="50000" t="50000" r="50000" b="50000"/>
          </a:path>
        </a:gradFill>
        <a:gradFill rotWithShape="1">
          <a:gsLst>
            <a:gs pos="0">
              <a:schemeClr val="phClr">
                <a:shade val="100000"/>
                <a:satMod val="137000"/>
              </a:schemeClr>
            </a:gs>
            <a:gs pos="71000">
              <a:schemeClr val="phClr">
                <a:shade val="98000"/>
                <a:satMod val="137000"/>
              </a:schemeClr>
            </a:gs>
            <a:gs pos="100000">
              <a:schemeClr val="phClr">
                <a:shade val="75000"/>
                <a:satMod val="137000"/>
              </a:schemeClr>
            </a:gs>
          </a:gsLst>
          <a:path path="rect">
            <a:fillToRect l="50000" t="50000" r="50000" b="50000"/>
          </a:path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48000" cap="flat" cmpd="thickThin" algn="ctr">
          <a:solidFill>
            <a:schemeClr val="phClr"/>
          </a:solidFill>
          <a:prstDash val="solid"/>
        </a:ln>
        <a:ln w="48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5000" dist="25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390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800000"/>
            </a:lightRig>
          </a:scene3d>
          <a:sp3d prstMaterial="matte">
            <a:bevelT h="200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20000" t="20000" r="20000" b="2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90000"/>
                <a:alpha val="80000"/>
                <a:satMod val="200000"/>
              </a:schemeClr>
            </a:gs>
          </a:gsLst>
          <a:path path="rect">
            <a:fillToRect l="5000" t="5000" r="5000" b="5000"/>
          </a:path>
        </a:gradFill>
      </a:bgFillStyleLst>
    </a:fmtScheme>
  </a:themeElements>
  <a:objectDefaults>
    <a:lnDef>
      <a:spPr>
        <a:ln>
          <a:solidFill>
            <a:schemeClr val="accent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1564</TotalTime>
  <Words>602</Words>
  <Application>Microsoft Office PowerPoint</Application>
  <PresentationFormat>Widescreen</PresentationFormat>
  <Paragraphs>147</Paragraphs>
  <Slides>34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Euphemia</vt:lpstr>
      <vt:lpstr>Plantagenet Cherokee</vt:lpstr>
      <vt:lpstr>Arial</vt:lpstr>
      <vt:lpstr>Cambria Math</vt:lpstr>
      <vt:lpstr>Wingdings</vt:lpstr>
      <vt:lpstr>Academic Literature 16x9</vt:lpstr>
      <vt:lpstr>PowerPoint Presentation</vt:lpstr>
      <vt:lpstr>Outline</vt:lpstr>
      <vt:lpstr>Background</vt:lpstr>
      <vt:lpstr>Wi-Fi Traffic Growth</vt:lpstr>
      <vt:lpstr>Problem Description</vt:lpstr>
      <vt:lpstr>System Model</vt:lpstr>
      <vt:lpstr>Channel Model</vt:lpstr>
      <vt:lpstr>Find Parameter Values</vt:lpstr>
      <vt:lpstr>System Model</vt:lpstr>
      <vt:lpstr>Estimation Scheme</vt:lpstr>
      <vt:lpstr>Bayes Estimation</vt:lpstr>
      <vt:lpstr>Bayes Estimation</vt:lpstr>
      <vt:lpstr>Bayes Estimation</vt:lpstr>
      <vt:lpstr>Maximum Likelihood Estimation</vt:lpstr>
      <vt:lpstr>Maximum Likelihood Estimation</vt:lpstr>
      <vt:lpstr>Maximum Likelihood Estimation</vt:lpstr>
      <vt:lpstr>Numerical Simulation</vt:lpstr>
      <vt:lpstr>Numerical Simulation</vt:lpstr>
      <vt:lpstr>Channel Parameters</vt:lpstr>
      <vt:lpstr>Simulation Results</vt:lpstr>
      <vt:lpstr>Simulation Results</vt:lpstr>
      <vt:lpstr>Simulation Results</vt:lpstr>
      <vt:lpstr>Simulation Results</vt:lpstr>
      <vt:lpstr>Simulation Results</vt:lpstr>
      <vt:lpstr>Simulation results</vt:lpstr>
      <vt:lpstr>Experimental Implement</vt:lpstr>
      <vt:lpstr>PowerPoint Presentation</vt:lpstr>
      <vt:lpstr>PowerPoint Presentation</vt:lpstr>
      <vt:lpstr>PowerPoint Presentation</vt:lpstr>
      <vt:lpstr>Experiment Results</vt:lpstr>
      <vt:lpstr>PowerPoint Presentation</vt:lpstr>
      <vt:lpstr>Experiment result</vt:lpstr>
      <vt:lpstr>Experiment Results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With Picture Layout</dc:title>
  <dc:creator>Hai Li</dc:creator>
  <cp:lastModifiedBy>Hai Li</cp:lastModifiedBy>
  <cp:revision>44</cp:revision>
  <dcterms:created xsi:type="dcterms:W3CDTF">2014-04-17T22:28:38Z</dcterms:created>
  <dcterms:modified xsi:type="dcterms:W3CDTF">2016-10-18T18:41:19Z</dcterms:modified>
</cp:coreProperties>
</file>